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custDataLst>
    <p:tags r:id="rId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A327D41-0215-4271-9571-EB4F58EA2703}" type="datetimeFigureOut">
              <a:rPr lang="en-US"/>
              <a:pPr>
                <a:defRPr/>
              </a:pPr>
              <a:t>6/3/2011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FDBEF4-4DED-4B3B-9AAB-643A32F85CF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5EB2AD-4FE5-49AE-8B95-5CF254F3F9F4}" type="datetimeFigureOut">
              <a:rPr lang="en-US"/>
              <a:pPr>
                <a:defRPr/>
              </a:pPr>
              <a:t>6/3/2011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E6E3EE-5F76-42E3-B5C8-C8E04F19BB3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C7A650-98CC-4CF0-BAB9-CBE9EC6487A5}" type="datetimeFigureOut">
              <a:rPr lang="en-US"/>
              <a:pPr>
                <a:defRPr/>
              </a:pPr>
              <a:t>6/3/2011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F11D55-6CC3-4C23-9376-8D12922305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7B21EB-8D5B-4C6A-8081-2938C23AE2AB}" type="datetimeFigureOut">
              <a:rPr lang="en-US"/>
              <a:pPr>
                <a:defRPr/>
              </a:pPr>
              <a:t>6/3/2011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676FD3-03EF-429A-9819-DEC118010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96A7760-7E59-40F6-89E6-B22F6EF74B32}" type="datetimeFigureOut">
              <a:rPr lang="en-US"/>
              <a:pPr>
                <a:defRPr/>
              </a:pPr>
              <a:t>6/3/2011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9A2C77-1B2B-4624-943A-14C2049CD9A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67A1D34-9CFC-4A91-8BCC-72865DA253DD}" type="datetimeFigureOut">
              <a:rPr lang="en-US"/>
              <a:pPr>
                <a:defRPr/>
              </a:pPr>
              <a:t>6/3/2011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3151100-FBC5-47DB-9013-378C2A4C8C4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F58DD29-5542-4E79-AD8D-E7A4772C419F}" type="datetimeFigureOut">
              <a:rPr lang="en-US"/>
              <a:pPr>
                <a:defRPr/>
              </a:pPr>
              <a:t>6/3/2011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569137-D99D-4B37-8EE0-A384985418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983FF09-1D1A-4B03-A2AB-094E5B251BEB}" type="datetimeFigureOut">
              <a:rPr lang="en-US"/>
              <a:pPr>
                <a:defRPr/>
              </a:pPr>
              <a:t>6/3/2011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34F71C5-B06E-40E6-ACA0-E37E18CA67C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8D776B0-010A-4D62-918C-3A2056E1B7E8}" type="datetimeFigureOut">
              <a:rPr lang="en-US"/>
              <a:pPr>
                <a:defRPr/>
              </a:pPr>
              <a:t>6/3/2011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EDD17EE-5A90-48D4-AB8E-570313A63A4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A442C4-EEA0-4539-8BDB-1E0F09F734B7}" type="datetimeFigureOut">
              <a:rPr lang="en-US"/>
              <a:pPr>
                <a:defRPr/>
              </a:pPr>
              <a:t>6/3/2011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707D5D-025A-4549-AB8F-AF611B2E9C7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086BDA-2C5F-454C-A979-47E955F7D533}" type="datetimeFigureOut">
              <a:rPr lang="en-US"/>
              <a:pPr>
                <a:defRPr/>
              </a:pPr>
              <a:t>6/3/2011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0ADEF1-080D-4E4D-94DD-B0B5427C759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AA9C78A-F882-45FC-B7C8-049A838B1CC2}" type="datetimeFigureOut">
              <a:rPr lang="en-US"/>
              <a:pPr>
                <a:defRPr/>
              </a:pPr>
              <a:t>6/3/2011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D89301F-8188-456E-92CA-05CBFC2510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3.emf"/><Relationship Id="rId3" Type="http://schemas.openxmlformats.org/officeDocument/2006/relationships/image" Target="../media/image4.gif"/><Relationship Id="rId7" Type="http://schemas.openxmlformats.org/officeDocument/2006/relationships/image" Target="../media/image8.gif"/><Relationship Id="rId12" Type="http://schemas.openxmlformats.org/officeDocument/2006/relationships/image" Target="../media/image12.gif"/><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image" Target="../media/image11.png"/><Relationship Id="rId5" Type="http://schemas.openxmlformats.org/officeDocument/2006/relationships/image" Target="../media/image6.gif"/><Relationship Id="rId10" Type="http://schemas.openxmlformats.org/officeDocument/2006/relationships/image" Target="../media/image1.jpeg"/><Relationship Id="rId4" Type="http://schemas.openxmlformats.org/officeDocument/2006/relationships/image" Target="../media/image5.jpeg"/><Relationship Id="rId9" Type="http://schemas.openxmlformats.org/officeDocument/2006/relationships/image" Target="../media/image10.jpeg"/><Relationship Id="rId14" Type="http://schemas.openxmlformats.org/officeDocument/2006/relationships/image" Target="../media/image14.jpeg"/></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5.gif"/><Relationship Id="rId7" Type="http://schemas.openxmlformats.org/officeDocument/2006/relationships/image" Target="../media/image19.gif"/><Relationship Id="rId2" Type="http://schemas.openxmlformats.org/officeDocument/2006/relationships/image" Target="../media/image8.gif"/><Relationship Id="rId1" Type="http://schemas.openxmlformats.org/officeDocument/2006/relationships/slideLayout" Target="../slideLayouts/slideLayout7.xml"/><Relationship Id="rId6" Type="http://schemas.openxmlformats.org/officeDocument/2006/relationships/image" Target="../media/image18.gif"/><Relationship Id="rId5" Type="http://schemas.openxmlformats.org/officeDocument/2006/relationships/image" Target="../media/image17.gif"/><Relationship Id="rId4" Type="http://schemas.openxmlformats.org/officeDocument/2006/relationships/image" Target="../media/image16.gif"/><Relationship Id="rId9"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gif"/><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image" Target="../media/image12.gif"/><Relationship Id="rId13" Type="http://schemas.openxmlformats.org/officeDocument/2006/relationships/image" Target="../media/image7.jpeg"/><Relationship Id="rId3" Type="http://schemas.openxmlformats.org/officeDocument/2006/relationships/image" Target="../media/image23.gif"/><Relationship Id="rId7" Type="http://schemas.openxmlformats.org/officeDocument/2006/relationships/image" Target="../media/image26.jpeg"/><Relationship Id="rId12" Type="http://schemas.openxmlformats.org/officeDocument/2006/relationships/image" Target="../media/image11.png"/><Relationship Id="rId2" Type="http://schemas.openxmlformats.org/officeDocument/2006/relationships/image" Target="../media/image22.gif"/><Relationship Id="rId1" Type="http://schemas.openxmlformats.org/officeDocument/2006/relationships/slideLayout" Target="../slideLayouts/slideLayout7.xml"/><Relationship Id="rId6" Type="http://schemas.openxmlformats.org/officeDocument/2006/relationships/image" Target="../media/image4.gif"/><Relationship Id="rId11" Type="http://schemas.openxmlformats.org/officeDocument/2006/relationships/image" Target="../media/image29.gif"/><Relationship Id="rId5" Type="http://schemas.openxmlformats.org/officeDocument/2006/relationships/image" Target="../media/image25.gif"/><Relationship Id="rId10" Type="http://schemas.openxmlformats.org/officeDocument/2006/relationships/image" Target="../media/image28.gif"/><Relationship Id="rId4" Type="http://schemas.openxmlformats.org/officeDocument/2006/relationships/image" Target="../media/image24.gif"/><Relationship Id="rId9" Type="http://schemas.openxmlformats.org/officeDocument/2006/relationships/image" Target="../media/image27.gif"/><Relationship Id="rId1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image" Target="../media/image31.jpeg"/><Relationship Id="rId7" Type="http://schemas.openxmlformats.org/officeDocument/2006/relationships/image" Target="../media/image35.jpeg"/><Relationship Id="rId2" Type="http://schemas.openxmlformats.org/officeDocument/2006/relationships/image" Target="../media/image30.jpeg"/><Relationship Id="rId1" Type="http://schemas.openxmlformats.org/officeDocument/2006/relationships/slideLayout" Target="../slideLayouts/slideLayout7.xml"/><Relationship Id="rId6" Type="http://schemas.openxmlformats.org/officeDocument/2006/relationships/image" Target="../media/image34.jpeg"/><Relationship Id="rId5" Type="http://schemas.openxmlformats.org/officeDocument/2006/relationships/image" Target="../media/image33.jpeg"/><Relationship Id="rId4" Type="http://schemas.openxmlformats.org/officeDocument/2006/relationships/image" Target="../media/image32.jpeg"/></Relationships>
</file>

<file path=ppt/slides/_rels/slide7.xml.rels><?xml version="1.0" encoding="UTF-8" standalone="yes"?>
<Relationships xmlns="http://schemas.openxmlformats.org/package/2006/relationships"><Relationship Id="rId3" Type="http://schemas.openxmlformats.org/officeDocument/2006/relationships/image" Target="../media/image37.gif"/><Relationship Id="rId7" Type="http://schemas.openxmlformats.org/officeDocument/2006/relationships/image" Target="../media/image1.jpeg"/><Relationship Id="rId2" Type="http://schemas.openxmlformats.org/officeDocument/2006/relationships/image" Target="../media/image36.jpeg"/><Relationship Id="rId1" Type="http://schemas.openxmlformats.org/officeDocument/2006/relationships/slideLayout" Target="../slideLayouts/slideLayout7.xml"/><Relationship Id="rId6" Type="http://schemas.openxmlformats.org/officeDocument/2006/relationships/image" Target="../media/image40.png"/><Relationship Id="rId5" Type="http://schemas.openxmlformats.org/officeDocument/2006/relationships/image" Target="../media/image39.jpeg"/><Relationship Id="rId4" Type="http://schemas.openxmlformats.org/officeDocument/2006/relationships/image" Target="../media/image3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PLTheader.jpg"/>
          <p:cNvPicPr>
            <a:picLocks noChangeAspect="1" noChangeArrowheads="1"/>
          </p:cNvPicPr>
          <p:nvPr/>
        </p:nvPicPr>
        <p:blipFill>
          <a:blip r:embed="rId2"/>
          <a:srcRect/>
          <a:stretch>
            <a:fillRect/>
          </a:stretch>
        </p:blipFill>
        <p:spPr bwMode="auto">
          <a:xfrm>
            <a:off x="731838" y="1295400"/>
            <a:ext cx="8412162" cy="1149350"/>
          </a:xfrm>
          <a:prstGeom prst="rect">
            <a:avLst/>
          </a:prstGeom>
          <a:noFill/>
          <a:ln w="9525">
            <a:noFill/>
            <a:miter lim="800000"/>
            <a:headEnd/>
            <a:tailEnd/>
          </a:ln>
        </p:spPr>
      </p:pic>
      <p:pic>
        <p:nvPicPr>
          <p:cNvPr id="13314" name="Picture 5" descr="IBM logo2.jpg"/>
          <p:cNvPicPr>
            <a:picLocks noChangeAspect="1"/>
          </p:cNvPicPr>
          <p:nvPr/>
        </p:nvPicPr>
        <p:blipFill>
          <a:blip r:embed="rId3"/>
          <a:srcRect/>
          <a:stretch>
            <a:fillRect/>
          </a:stretch>
        </p:blipFill>
        <p:spPr bwMode="auto">
          <a:xfrm>
            <a:off x="731838" y="3825875"/>
            <a:ext cx="1144587" cy="457200"/>
          </a:xfrm>
          <a:prstGeom prst="rect">
            <a:avLst/>
          </a:prstGeom>
          <a:noFill/>
          <a:ln w="9525">
            <a:noFill/>
            <a:miter lim="800000"/>
            <a:headEnd/>
            <a:tailEnd/>
          </a:ln>
        </p:spPr>
      </p:pic>
      <p:sp>
        <p:nvSpPr>
          <p:cNvPr id="13315" name="Rectangle 4"/>
          <p:cNvSpPr>
            <a:spLocks noChangeArrowheads="1"/>
          </p:cNvSpPr>
          <p:nvPr/>
        </p:nvSpPr>
        <p:spPr bwMode="auto">
          <a:xfrm>
            <a:off x="1830388" y="3740150"/>
            <a:ext cx="301625" cy="368300"/>
          </a:xfrm>
          <a:prstGeom prst="rect">
            <a:avLst/>
          </a:prstGeom>
          <a:noFill/>
          <a:ln w="9525">
            <a:noFill/>
            <a:miter lim="800000"/>
            <a:headEnd/>
            <a:tailEnd/>
          </a:ln>
        </p:spPr>
        <p:txBody>
          <a:bodyPr wrap="none">
            <a:spAutoFit/>
          </a:bodyPr>
          <a:lstStyle/>
          <a:p>
            <a:r>
              <a:rPr lang="en-US">
                <a:latin typeface="Calibri" pitchFamily="34"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228600" y="0"/>
            <a:ext cx="7239000" cy="430213"/>
          </a:xfrm>
          <a:prstGeom prst="rect">
            <a:avLst/>
          </a:prstGeom>
          <a:noFill/>
          <a:ln w="9525">
            <a:noFill/>
            <a:miter lim="800000"/>
            <a:headEnd/>
            <a:tailEnd/>
          </a:ln>
        </p:spPr>
        <p:txBody>
          <a:bodyPr>
            <a:spAutoFit/>
          </a:bodyPr>
          <a:lstStyle/>
          <a:p>
            <a:r>
              <a:rPr lang="en-US" sz="2200" b="1">
                <a:solidFill>
                  <a:srgbClr val="1F497D"/>
                </a:solidFill>
                <a:latin typeface="Calibri" pitchFamily="34" charset="0"/>
              </a:rPr>
              <a:t>Audio Devices Compatible with IBM®</a:t>
            </a:r>
            <a:endParaRPr lang="en-US" sz="2200" b="1">
              <a:solidFill>
                <a:srgbClr val="1F497D"/>
              </a:solidFill>
              <a:latin typeface="Calibri" pitchFamily="34" charset="0"/>
              <a:cs typeface="HELVETICA" pitchFamily="34" charset="0"/>
            </a:endParaRPr>
          </a:p>
        </p:txBody>
      </p:sp>
      <p:sp>
        <p:nvSpPr>
          <p:cNvPr id="5" name="Rectangle 4"/>
          <p:cNvSpPr/>
          <p:nvPr/>
        </p:nvSpPr>
        <p:spPr>
          <a:xfrm>
            <a:off x="236538" y="414338"/>
            <a:ext cx="5554662" cy="400050"/>
          </a:xfrm>
          <a:prstGeom prst="rect">
            <a:avLst/>
          </a:prstGeom>
        </p:spPr>
        <p:txBody>
          <a:bodyPr>
            <a:spAutoFit/>
          </a:bodyPr>
          <a:lstStyle/>
          <a:p>
            <a:pPr fontAlgn="auto">
              <a:lnSpc>
                <a:spcPts val="1200"/>
              </a:lnSpc>
              <a:spcBef>
                <a:spcPts val="0"/>
              </a:spcBef>
              <a:spcAft>
                <a:spcPts val="0"/>
              </a:spcAft>
              <a:defRPr/>
            </a:pPr>
            <a:r>
              <a:rPr lang="en-US" sz="1050" dirty="0">
                <a:solidFill>
                  <a:schemeClr val="tx1">
                    <a:lumMod val="65000"/>
                    <a:lumOff val="35000"/>
                  </a:schemeClr>
                </a:solidFill>
                <a:latin typeface="Calibri" pitchFamily="34" charset="0"/>
                <a:cs typeface="+mn-cs"/>
              </a:rPr>
              <a:t>A broad range of Plantronics® wireless, USB and Bluetooth audio devices deliver full compatibility and remote call control for IBM® Lotus® Sametime® and Sametime Unified Telephony (SUT).</a:t>
            </a:r>
            <a:endParaRPr lang="en-US" sz="1050" dirty="0">
              <a:solidFill>
                <a:schemeClr val="tx1">
                  <a:lumMod val="65000"/>
                  <a:lumOff val="35000"/>
                </a:schemeClr>
              </a:solidFill>
              <a:latin typeface="Calibri" pitchFamily="34" charset="0"/>
              <a:cs typeface="+mn-cs"/>
            </a:endParaRPr>
          </a:p>
        </p:txBody>
      </p:sp>
      <p:sp>
        <p:nvSpPr>
          <p:cNvPr id="10" name="Rectangle 9"/>
          <p:cNvSpPr/>
          <p:nvPr/>
        </p:nvSpPr>
        <p:spPr>
          <a:xfrm>
            <a:off x="152400" y="2057400"/>
            <a:ext cx="4876800" cy="3276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9" name="Rounded Rectangle 28"/>
          <p:cNvSpPr/>
          <p:nvPr/>
        </p:nvSpPr>
        <p:spPr>
          <a:xfrm>
            <a:off x="5105400" y="914400"/>
            <a:ext cx="2819400" cy="381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900" dirty="0">
                <a:solidFill>
                  <a:srgbClr val="1F497D"/>
                </a:solidFill>
              </a:rPr>
              <a:t>Plantronics Solutions</a:t>
            </a:r>
            <a:endParaRPr lang="en-US" sz="1900" dirty="0">
              <a:solidFill>
                <a:srgbClr val="1F497D"/>
              </a:solidFill>
            </a:endParaRPr>
          </a:p>
        </p:txBody>
      </p:sp>
      <p:sp>
        <p:nvSpPr>
          <p:cNvPr id="31" name="Rectangle 30"/>
          <p:cNvSpPr/>
          <p:nvPr/>
        </p:nvSpPr>
        <p:spPr>
          <a:xfrm>
            <a:off x="5943600" y="1371600"/>
            <a:ext cx="2819400" cy="3940175"/>
          </a:xfrm>
          <a:prstGeom prst="rect">
            <a:avLst/>
          </a:prstGeom>
          <a:ln>
            <a:noFill/>
          </a:ln>
        </p:spPr>
        <p:txBody>
          <a:bodyPr>
            <a:spAutoFit/>
          </a:bodyPr>
          <a:lstStyle/>
          <a:p>
            <a:pPr fontAlgn="auto">
              <a:lnSpc>
                <a:spcPts val="1200"/>
              </a:lnSpc>
              <a:spcBef>
                <a:spcPts val="0"/>
              </a:spcBef>
              <a:spcAft>
                <a:spcPts val="300"/>
              </a:spcAft>
              <a:defRPr/>
            </a:pPr>
            <a:r>
              <a:rPr lang="en-US" sz="1050" b="1" dirty="0">
                <a:solidFill>
                  <a:srgbClr val="1F497D"/>
                </a:solidFill>
                <a:latin typeface="Calibri" pitchFamily="34" charset="0"/>
                <a:cs typeface="+mn-cs"/>
              </a:rPr>
              <a:t>Savi® Wireless Headset Systems</a:t>
            </a:r>
          </a:p>
          <a:p>
            <a:pPr fontAlgn="auto">
              <a:lnSpc>
                <a:spcPts val="1200"/>
              </a:lnSpc>
              <a:spcBef>
                <a:spcPts val="0"/>
              </a:spcBef>
              <a:spcAft>
                <a:spcPts val="1200"/>
              </a:spcAft>
              <a:defRPr/>
            </a:pPr>
            <a:r>
              <a:rPr lang="en-US" sz="1050" dirty="0">
                <a:solidFill>
                  <a:schemeClr val="tx1">
                    <a:lumMod val="65000"/>
                    <a:lumOff val="35000"/>
                  </a:schemeClr>
                </a:solidFill>
                <a:latin typeface="Calibri" pitchFamily="34" charset="0"/>
                <a:cs typeface="+mn-cs"/>
              </a:rPr>
              <a:t>Integrate PC and desk phone communications with one wireless headset</a:t>
            </a:r>
          </a:p>
          <a:p>
            <a:pPr fontAlgn="auto">
              <a:lnSpc>
                <a:spcPts val="1200"/>
              </a:lnSpc>
              <a:spcBef>
                <a:spcPts val="0"/>
              </a:spcBef>
              <a:spcAft>
                <a:spcPts val="300"/>
              </a:spcAft>
              <a:defRPr/>
            </a:pPr>
            <a:r>
              <a:rPr lang="en-US" sz="1050" b="1" dirty="0">
                <a:solidFill>
                  <a:srgbClr val="1F497D"/>
                </a:solidFill>
                <a:latin typeface="Calibri" pitchFamily="34" charset="0"/>
                <a:cs typeface="+mn-cs"/>
              </a:rPr>
              <a:t>Blackwire USB Corded Headsets</a:t>
            </a:r>
          </a:p>
          <a:p>
            <a:pPr fontAlgn="auto">
              <a:lnSpc>
                <a:spcPts val="1200"/>
              </a:lnSpc>
              <a:spcBef>
                <a:spcPts val="0"/>
              </a:spcBef>
              <a:spcAft>
                <a:spcPts val="1200"/>
              </a:spcAft>
              <a:defRPr/>
            </a:pPr>
            <a:r>
              <a:rPr lang="en-US" sz="1050" dirty="0">
                <a:solidFill>
                  <a:schemeClr val="tx1">
                    <a:lumMod val="65000"/>
                    <a:lumOff val="35000"/>
                  </a:schemeClr>
                </a:solidFill>
                <a:latin typeface="Calibri" pitchFamily="34" charset="0"/>
                <a:cs typeface="+mn-cs"/>
              </a:rPr>
              <a:t>Connect to the desk phone with performance, style, and comfort all in one wireless headset</a:t>
            </a:r>
          </a:p>
          <a:p>
            <a:pPr fontAlgn="auto">
              <a:lnSpc>
                <a:spcPts val="1200"/>
              </a:lnSpc>
              <a:spcBef>
                <a:spcPts val="0"/>
              </a:spcBef>
              <a:spcAft>
                <a:spcPts val="300"/>
              </a:spcAft>
              <a:defRPr/>
            </a:pPr>
            <a:r>
              <a:rPr lang="en-US" sz="1050" b="1" dirty="0">
                <a:solidFill>
                  <a:srgbClr val="1F497D"/>
                </a:solidFill>
                <a:latin typeface="Calibri" pitchFamily="34" charset="0"/>
                <a:cs typeface="+mn-cs"/>
              </a:rPr>
              <a:t>Voyager PRO UC Bluetooth Headsets</a:t>
            </a:r>
          </a:p>
          <a:p>
            <a:pPr fontAlgn="auto">
              <a:lnSpc>
                <a:spcPts val="1200"/>
              </a:lnSpc>
              <a:spcBef>
                <a:spcPts val="0"/>
              </a:spcBef>
              <a:spcAft>
                <a:spcPts val="1200"/>
              </a:spcAft>
              <a:defRPr/>
            </a:pPr>
            <a:r>
              <a:rPr lang="en-US" sz="1050" dirty="0">
                <a:solidFill>
                  <a:schemeClr val="tx1">
                    <a:lumMod val="65000"/>
                    <a:lumOff val="35000"/>
                  </a:schemeClr>
                </a:solidFill>
                <a:latin typeface="Calibri" pitchFamily="34" charset="0"/>
                <a:cs typeface="+mn-cs"/>
              </a:rPr>
              <a:t>Unify communications between PC and mobile phone calls</a:t>
            </a:r>
          </a:p>
          <a:p>
            <a:pPr fontAlgn="auto">
              <a:lnSpc>
                <a:spcPts val="1200"/>
              </a:lnSpc>
              <a:spcBef>
                <a:spcPts val="0"/>
              </a:spcBef>
              <a:spcAft>
                <a:spcPts val="300"/>
              </a:spcAft>
              <a:defRPr/>
            </a:pPr>
            <a:r>
              <a:rPr lang="en-US" sz="1050" b="1" dirty="0">
                <a:solidFill>
                  <a:srgbClr val="1F497D"/>
                </a:solidFill>
                <a:latin typeface="Calibri" pitchFamily="34" charset="0"/>
                <a:cs typeface="+mn-cs"/>
              </a:rPr>
              <a:t>Calisto USB Phones</a:t>
            </a:r>
          </a:p>
          <a:p>
            <a:pPr fontAlgn="auto">
              <a:lnSpc>
                <a:spcPts val="1200"/>
              </a:lnSpc>
              <a:spcBef>
                <a:spcPts val="0"/>
              </a:spcBef>
              <a:spcAft>
                <a:spcPts val="600"/>
              </a:spcAft>
              <a:defRPr/>
            </a:pPr>
            <a:r>
              <a:rPr lang="en-US" sz="1050" dirty="0">
                <a:solidFill>
                  <a:schemeClr val="tx1">
                    <a:lumMod val="65000"/>
                    <a:lumOff val="35000"/>
                  </a:schemeClr>
                </a:solidFill>
                <a:latin typeface="Calibri" pitchFamily="34" charset="0"/>
                <a:cs typeface="+mn-cs"/>
              </a:rPr>
              <a:t>Transition to PC communications with a portable USB handset or speakerphone</a:t>
            </a: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r>
              <a:rPr lang="en-US" sz="1050" b="1" dirty="0">
                <a:solidFill>
                  <a:srgbClr val="1F497D"/>
                </a:solidFill>
                <a:latin typeface="Calibri" pitchFamily="34" charset="0"/>
                <a:cs typeface="+mn-cs"/>
              </a:rPr>
              <a:t>IP40 with H-Series for VoIP Contact Centers</a:t>
            </a:r>
          </a:p>
          <a:p>
            <a:pPr fontAlgn="auto">
              <a:lnSpc>
                <a:spcPts val="1200"/>
              </a:lnSpc>
              <a:spcBef>
                <a:spcPts val="0"/>
              </a:spcBef>
              <a:spcAft>
                <a:spcPts val="600"/>
              </a:spcAft>
              <a:defRPr/>
            </a:pPr>
            <a:endParaRPr lang="en-US" sz="1050" b="1" dirty="0">
              <a:solidFill>
                <a:srgbClr val="1F497D"/>
              </a:solidFill>
              <a:latin typeface="Calibri" pitchFamily="34" charset="0"/>
              <a:cs typeface="+mn-cs"/>
            </a:endParaRP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p:txBody>
      </p:sp>
      <p:pic>
        <p:nvPicPr>
          <p:cNvPr id="14342" name="Picture 42" descr="Savi Office Convertible Headset WH110"/>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rot="319101">
            <a:off x="4916488" y="1190625"/>
            <a:ext cx="1069975" cy="917575"/>
          </a:xfrm>
          <a:prstGeom prst="rect">
            <a:avLst/>
          </a:prstGeom>
          <a:noFill/>
          <a:ln w="9525">
            <a:noFill/>
            <a:miter lim="800000"/>
            <a:headEnd/>
            <a:tailEnd/>
          </a:ln>
        </p:spPr>
      </p:pic>
      <p:pic>
        <p:nvPicPr>
          <p:cNvPr id="14343" name="Picture 25" descr="Read more"/>
          <p:cNvPicPr>
            <a:picLocks noChangeAspect="1" noChangeArrowheads="1"/>
          </p:cNvPicPr>
          <p:nvPr/>
        </p:nvPicPr>
        <p:blipFill>
          <a:blip r:embed="rId3"/>
          <a:srcRect/>
          <a:stretch>
            <a:fillRect/>
          </a:stretch>
        </p:blipFill>
        <p:spPr bwMode="auto">
          <a:xfrm>
            <a:off x="5033963" y="1905000"/>
            <a:ext cx="763587" cy="762000"/>
          </a:xfrm>
          <a:prstGeom prst="rect">
            <a:avLst/>
          </a:prstGeom>
          <a:noFill/>
          <a:ln w="9525">
            <a:noFill/>
            <a:miter lim="800000"/>
            <a:headEnd/>
            <a:tailEnd/>
          </a:ln>
        </p:spPr>
      </p:pic>
      <p:pic>
        <p:nvPicPr>
          <p:cNvPr id="14344" name="Picture 10" descr="Voyager Pro UC.jpg"/>
          <p:cNvPicPr>
            <a:picLocks noChangeAspect="1"/>
          </p:cNvPicPr>
          <p:nvPr/>
        </p:nvPicPr>
        <p:blipFill>
          <a:blip r:embed="rId4">
            <a:clrChange>
              <a:clrFrom>
                <a:srgbClr val="FFFFFF"/>
              </a:clrFrom>
              <a:clrTo>
                <a:srgbClr val="FFFFFF">
                  <a:alpha val="0"/>
                </a:srgbClr>
              </a:clrTo>
            </a:clrChange>
          </a:blip>
          <a:srcRect/>
          <a:stretch>
            <a:fillRect/>
          </a:stretch>
        </p:blipFill>
        <p:spPr bwMode="auto">
          <a:xfrm>
            <a:off x="4903788" y="2667000"/>
            <a:ext cx="893762" cy="735013"/>
          </a:xfrm>
          <a:prstGeom prst="rect">
            <a:avLst/>
          </a:prstGeom>
          <a:noFill/>
          <a:ln w="9525">
            <a:noFill/>
            <a:miter lim="800000"/>
            <a:headEnd/>
            <a:tailEnd/>
          </a:ln>
        </p:spPr>
      </p:pic>
      <p:pic>
        <p:nvPicPr>
          <p:cNvPr id="14345" name="Picture 2" descr="Calisto 420"/>
          <p:cNvPicPr>
            <a:picLocks noChangeAspect="1" noChangeArrowheads="1"/>
          </p:cNvPicPr>
          <p:nvPr/>
        </p:nvPicPr>
        <p:blipFill>
          <a:blip r:embed="rId5"/>
          <a:srcRect/>
          <a:stretch>
            <a:fillRect/>
          </a:stretch>
        </p:blipFill>
        <p:spPr bwMode="auto">
          <a:xfrm>
            <a:off x="5153025" y="3505200"/>
            <a:ext cx="644525" cy="458788"/>
          </a:xfrm>
          <a:prstGeom prst="rect">
            <a:avLst/>
          </a:prstGeom>
          <a:noFill/>
          <a:ln w="9525">
            <a:noFill/>
            <a:miter lim="800000"/>
            <a:headEnd/>
            <a:tailEnd/>
          </a:ln>
        </p:spPr>
      </p:pic>
      <p:sp>
        <p:nvSpPr>
          <p:cNvPr id="40" name="TextBox 39"/>
          <p:cNvSpPr txBox="1"/>
          <p:nvPr/>
        </p:nvSpPr>
        <p:spPr>
          <a:xfrm>
            <a:off x="8229600" y="6627813"/>
            <a:ext cx="1219200" cy="230187"/>
          </a:xfrm>
          <a:prstGeom prst="rect">
            <a:avLst/>
          </a:prstGeom>
          <a:noFill/>
        </p:spPr>
        <p:txBody>
          <a:bodyPr>
            <a:spAutoFit/>
          </a:bodyPr>
          <a:lstStyle/>
          <a:p>
            <a:pPr fontAlgn="auto">
              <a:spcBef>
                <a:spcPts val="0"/>
              </a:spcBef>
              <a:spcAft>
                <a:spcPts val="0"/>
              </a:spcAft>
              <a:defRPr/>
            </a:pPr>
            <a:r>
              <a:rPr lang="en-US" sz="900" dirty="0">
                <a:solidFill>
                  <a:schemeClr val="tx1">
                    <a:lumMod val="65000"/>
                    <a:lumOff val="35000"/>
                  </a:schemeClr>
                </a:solidFill>
                <a:latin typeface="+mn-lt"/>
                <a:cs typeface="+mn-cs"/>
              </a:rPr>
              <a:t>IBM - pg. 1 </a:t>
            </a:r>
            <a:endParaRPr lang="en-US" sz="900" dirty="0">
              <a:solidFill>
                <a:schemeClr val="tx1">
                  <a:lumMod val="65000"/>
                  <a:lumOff val="35000"/>
                </a:schemeClr>
              </a:solidFill>
              <a:latin typeface="+mn-lt"/>
              <a:cs typeface="+mn-cs"/>
            </a:endParaRPr>
          </a:p>
        </p:txBody>
      </p:sp>
      <p:pic>
        <p:nvPicPr>
          <p:cNvPr id="14347" name="Picture 33" descr="IBM logo2.jpg"/>
          <p:cNvPicPr>
            <a:picLocks noChangeAspect="1"/>
          </p:cNvPicPr>
          <p:nvPr/>
        </p:nvPicPr>
        <p:blipFill>
          <a:blip r:embed="rId6"/>
          <a:srcRect/>
          <a:stretch>
            <a:fillRect/>
          </a:stretch>
        </p:blipFill>
        <p:spPr bwMode="auto">
          <a:xfrm>
            <a:off x="8401050" y="69850"/>
            <a:ext cx="731838" cy="292100"/>
          </a:xfrm>
          <a:prstGeom prst="rect">
            <a:avLst/>
          </a:prstGeom>
          <a:noFill/>
          <a:ln w="9525">
            <a:noFill/>
            <a:miter lim="800000"/>
            <a:headEnd/>
            <a:tailEnd/>
          </a:ln>
        </p:spPr>
      </p:pic>
      <p:grpSp>
        <p:nvGrpSpPr>
          <p:cNvPr id="14348" name="Group 34"/>
          <p:cNvGrpSpPr>
            <a:grpSpLocks/>
          </p:cNvGrpSpPr>
          <p:nvPr/>
        </p:nvGrpSpPr>
        <p:grpSpPr bwMode="auto">
          <a:xfrm>
            <a:off x="4876800" y="838200"/>
            <a:ext cx="4114800" cy="4011613"/>
            <a:chOff x="4876800" y="838200"/>
            <a:chExt cx="4114800" cy="4011275"/>
          </a:xfrm>
        </p:grpSpPr>
        <p:sp>
          <p:nvSpPr>
            <p:cNvPr id="36" name="Rounded Rectangle 35"/>
            <p:cNvSpPr/>
            <p:nvPr/>
          </p:nvSpPr>
          <p:spPr>
            <a:xfrm>
              <a:off x="4876800" y="838200"/>
              <a:ext cx="4114800" cy="3793805"/>
            </a:xfrm>
            <a:prstGeom prst="roundRect">
              <a:avLst/>
            </a:prstGeom>
            <a:solidFill>
              <a:srgbClr val="E9EDF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ounded Rectangle 36"/>
            <p:cNvSpPr/>
            <p:nvPr/>
          </p:nvSpPr>
          <p:spPr>
            <a:xfrm>
              <a:off x="5105400" y="914394"/>
              <a:ext cx="2819400" cy="3809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900" dirty="0">
                  <a:solidFill>
                    <a:srgbClr val="1F497D"/>
                  </a:solidFill>
                </a:rPr>
                <a:t>Plantronics Solutions</a:t>
              </a:r>
              <a:endParaRPr lang="en-US" sz="1900" dirty="0">
                <a:solidFill>
                  <a:srgbClr val="1F497D"/>
                </a:solidFill>
              </a:endParaRPr>
            </a:p>
          </p:txBody>
        </p:sp>
        <p:sp>
          <p:nvSpPr>
            <p:cNvPr id="38" name="Rectangle 37"/>
            <p:cNvSpPr/>
            <p:nvPr/>
          </p:nvSpPr>
          <p:spPr>
            <a:xfrm>
              <a:off x="5943600" y="1371555"/>
              <a:ext cx="2819400" cy="3477920"/>
            </a:xfrm>
            <a:prstGeom prst="rect">
              <a:avLst/>
            </a:prstGeom>
            <a:ln>
              <a:noFill/>
            </a:ln>
          </p:spPr>
          <p:txBody>
            <a:bodyPr>
              <a:spAutoFit/>
            </a:bodyPr>
            <a:lstStyle/>
            <a:p>
              <a:pPr fontAlgn="auto">
                <a:lnSpc>
                  <a:spcPts val="1200"/>
                </a:lnSpc>
                <a:spcBef>
                  <a:spcPts val="0"/>
                </a:spcBef>
                <a:spcAft>
                  <a:spcPts val="300"/>
                </a:spcAft>
                <a:defRPr/>
              </a:pPr>
              <a:r>
                <a:rPr lang="en-US" sz="1050" b="1" dirty="0">
                  <a:solidFill>
                    <a:srgbClr val="1F497D"/>
                  </a:solidFill>
                  <a:latin typeface="Calibri" pitchFamily="34" charset="0"/>
                  <a:cs typeface="+mn-cs"/>
                </a:rPr>
                <a:t>Savi® Wireless Headset Systems</a:t>
              </a:r>
            </a:p>
            <a:p>
              <a:pPr fontAlgn="auto">
                <a:lnSpc>
                  <a:spcPts val="1200"/>
                </a:lnSpc>
                <a:spcBef>
                  <a:spcPts val="0"/>
                </a:spcBef>
                <a:spcAft>
                  <a:spcPts val="1200"/>
                </a:spcAft>
                <a:defRPr/>
              </a:pPr>
              <a:r>
                <a:rPr lang="en-US" sz="1050" dirty="0">
                  <a:solidFill>
                    <a:schemeClr val="tx1">
                      <a:lumMod val="65000"/>
                      <a:lumOff val="35000"/>
                    </a:schemeClr>
                  </a:solidFill>
                  <a:latin typeface="Calibri" pitchFamily="34" charset="0"/>
                  <a:cs typeface="+mn-cs"/>
                </a:rPr>
                <a:t>Integrate PC and desk phone communications with one wireless headset</a:t>
              </a:r>
            </a:p>
            <a:p>
              <a:pPr fontAlgn="auto">
                <a:lnSpc>
                  <a:spcPts val="1200"/>
                </a:lnSpc>
                <a:spcBef>
                  <a:spcPts val="0"/>
                </a:spcBef>
                <a:spcAft>
                  <a:spcPts val="300"/>
                </a:spcAft>
                <a:defRPr/>
              </a:pPr>
              <a:r>
                <a:rPr lang="en-US" sz="1050" b="1" dirty="0">
                  <a:solidFill>
                    <a:srgbClr val="1F497D"/>
                  </a:solidFill>
                  <a:latin typeface="Calibri" pitchFamily="34" charset="0"/>
                  <a:cs typeface="+mn-cs"/>
                </a:rPr>
                <a:t>Blackwire™ USB Corded Headsets</a:t>
              </a:r>
            </a:p>
            <a:p>
              <a:pPr fontAlgn="auto">
                <a:lnSpc>
                  <a:spcPts val="1200"/>
                </a:lnSpc>
                <a:spcBef>
                  <a:spcPts val="0"/>
                </a:spcBef>
                <a:spcAft>
                  <a:spcPts val="1200"/>
                </a:spcAft>
                <a:defRPr/>
              </a:pPr>
              <a:r>
                <a:rPr lang="en-US" sz="1050" dirty="0">
                  <a:solidFill>
                    <a:schemeClr val="tx1">
                      <a:lumMod val="65000"/>
                      <a:lumOff val="35000"/>
                    </a:schemeClr>
                  </a:solidFill>
                  <a:latin typeface="Calibri" pitchFamily="34" charset="0"/>
                  <a:cs typeface="+mn-cs"/>
                </a:rPr>
                <a:t>Connect to the desk phone with performance, style, and comfort all in one wireless headset</a:t>
              </a:r>
            </a:p>
            <a:p>
              <a:pPr fontAlgn="auto">
                <a:lnSpc>
                  <a:spcPts val="1200"/>
                </a:lnSpc>
                <a:spcBef>
                  <a:spcPts val="0"/>
                </a:spcBef>
                <a:spcAft>
                  <a:spcPts val="300"/>
                </a:spcAft>
                <a:defRPr/>
              </a:pPr>
              <a:r>
                <a:rPr lang="en-US" sz="1050" b="1" dirty="0">
                  <a:solidFill>
                    <a:srgbClr val="1F497D"/>
                  </a:solidFill>
                  <a:latin typeface="Calibri" pitchFamily="34" charset="0"/>
                  <a:cs typeface="+mn-cs"/>
                </a:rPr>
                <a:t>Voyager™ PRO UC Bluetooth® Headsets</a:t>
              </a:r>
            </a:p>
            <a:p>
              <a:pPr fontAlgn="auto">
                <a:lnSpc>
                  <a:spcPts val="1200"/>
                </a:lnSpc>
                <a:spcBef>
                  <a:spcPts val="0"/>
                </a:spcBef>
                <a:spcAft>
                  <a:spcPts val="1200"/>
                </a:spcAft>
                <a:defRPr/>
              </a:pPr>
              <a:r>
                <a:rPr lang="en-US" sz="1050" dirty="0">
                  <a:solidFill>
                    <a:schemeClr val="tx1">
                      <a:lumMod val="65000"/>
                      <a:lumOff val="35000"/>
                    </a:schemeClr>
                  </a:solidFill>
                  <a:latin typeface="Calibri" pitchFamily="34" charset="0"/>
                  <a:cs typeface="+mn-cs"/>
                </a:rPr>
                <a:t>Unify communications between PC and mobile phone calls</a:t>
              </a:r>
            </a:p>
            <a:p>
              <a:pPr fontAlgn="auto">
                <a:lnSpc>
                  <a:spcPts val="1200"/>
                </a:lnSpc>
                <a:spcBef>
                  <a:spcPts val="0"/>
                </a:spcBef>
                <a:spcAft>
                  <a:spcPts val="300"/>
                </a:spcAft>
                <a:defRPr/>
              </a:pPr>
              <a:r>
                <a:rPr lang="en-US" sz="1050" b="1" dirty="0">
                  <a:solidFill>
                    <a:srgbClr val="1F497D"/>
                  </a:solidFill>
                  <a:latin typeface="Calibri" pitchFamily="34" charset="0"/>
                  <a:cs typeface="+mn-cs"/>
                </a:rPr>
                <a:t>Calisto® USB Phones</a:t>
              </a:r>
            </a:p>
            <a:p>
              <a:pPr fontAlgn="auto">
                <a:lnSpc>
                  <a:spcPts val="1200"/>
                </a:lnSpc>
                <a:spcBef>
                  <a:spcPts val="0"/>
                </a:spcBef>
                <a:spcAft>
                  <a:spcPts val="600"/>
                </a:spcAft>
                <a:defRPr/>
              </a:pPr>
              <a:r>
                <a:rPr lang="en-US" sz="1050" dirty="0">
                  <a:solidFill>
                    <a:schemeClr val="tx1">
                      <a:lumMod val="65000"/>
                      <a:lumOff val="35000"/>
                    </a:schemeClr>
                  </a:solidFill>
                  <a:latin typeface="Calibri" pitchFamily="34" charset="0"/>
                  <a:cs typeface="+mn-cs"/>
                </a:rPr>
                <a:t>Transition to PC communications with a portable USB handset or speakerphone</a:t>
              </a:r>
            </a:p>
            <a:p>
              <a:pPr fontAlgn="auto">
                <a:lnSpc>
                  <a:spcPts val="1200"/>
                </a:lnSpc>
                <a:spcBef>
                  <a:spcPts val="0"/>
                </a:spcBef>
                <a:spcAft>
                  <a:spcPts val="600"/>
                </a:spcAft>
                <a:defRPr/>
              </a:pPr>
              <a:endParaRPr lang="en-US" sz="1050" b="1" dirty="0">
                <a:solidFill>
                  <a:srgbClr val="1F497D"/>
                </a:solidFill>
                <a:latin typeface="Calibri" pitchFamily="34" charset="0"/>
                <a:cs typeface="+mn-cs"/>
              </a:endParaRP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endParaRPr lang="en-US" sz="1050" dirty="0">
                <a:solidFill>
                  <a:schemeClr val="tx1">
                    <a:lumMod val="65000"/>
                    <a:lumOff val="35000"/>
                  </a:schemeClr>
                </a:solidFill>
                <a:latin typeface="Calibri" pitchFamily="34" charset="0"/>
                <a:cs typeface="+mn-cs"/>
              </a:endParaRPr>
            </a:p>
          </p:txBody>
        </p:sp>
        <p:pic>
          <p:nvPicPr>
            <p:cNvPr id="14374" name="Picture 2" descr="Calisto 420"/>
            <p:cNvPicPr>
              <a:picLocks noChangeAspect="1" noChangeArrowheads="1"/>
            </p:cNvPicPr>
            <p:nvPr/>
          </p:nvPicPr>
          <p:blipFill>
            <a:blip r:embed="rId5"/>
            <a:srcRect/>
            <a:stretch>
              <a:fillRect/>
            </a:stretch>
          </p:blipFill>
          <p:spPr bwMode="auto">
            <a:xfrm>
              <a:off x="5152995" y="3400425"/>
              <a:ext cx="644560" cy="459251"/>
            </a:xfrm>
            <a:prstGeom prst="rect">
              <a:avLst/>
            </a:prstGeom>
            <a:noFill/>
            <a:ln w="9525">
              <a:noFill/>
              <a:miter lim="800000"/>
              <a:headEnd/>
              <a:tailEnd/>
            </a:ln>
          </p:spPr>
        </p:pic>
        <p:pic>
          <p:nvPicPr>
            <p:cNvPr id="14375" name="Picture 2" descr="Read more"/>
            <p:cNvPicPr>
              <a:picLocks noChangeAspect="1" noChangeArrowheads="1"/>
            </p:cNvPicPr>
            <p:nvPr/>
          </p:nvPicPr>
          <p:blipFill>
            <a:blip r:embed="rId7"/>
            <a:srcRect/>
            <a:stretch>
              <a:fillRect/>
            </a:stretch>
          </p:blipFill>
          <p:spPr bwMode="auto">
            <a:xfrm>
              <a:off x="5068062" y="1362078"/>
              <a:ext cx="699516" cy="456629"/>
            </a:xfrm>
            <a:prstGeom prst="rect">
              <a:avLst/>
            </a:prstGeom>
            <a:noFill/>
            <a:ln w="9525">
              <a:noFill/>
              <a:miter lim="800000"/>
              <a:headEnd/>
              <a:tailEnd/>
            </a:ln>
          </p:spPr>
        </p:pic>
        <p:pic>
          <p:nvPicPr>
            <p:cNvPr id="14376" name="Picture 58" descr="Blackwire.JPG"/>
            <p:cNvPicPr>
              <a:picLocks noChangeAspect="1"/>
            </p:cNvPicPr>
            <p:nvPr/>
          </p:nvPicPr>
          <p:blipFill>
            <a:blip r:embed="rId8">
              <a:clrChange>
                <a:clrFrom>
                  <a:srgbClr val="FFFFFF"/>
                </a:clrFrom>
                <a:clrTo>
                  <a:srgbClr val="FFFFFF">
                    <a:alpha val="0"/>
                  </a:srgbClr>
                </a:clrTo>
              </a:clrChange>
            </a:blip>
            <a:srcRect/>
            <a:stretch>
              <a:fillRect/>
            </a:stretch>
          </p:blipFill>
          <p:spPr bwMode="auto">
            <a:xfrm>
              <a:off x="5019710" y="1895510"/>
              <a:ext cx="742950" cy="834390"/>
            </a:xfrm>
            <a:prstGeom prst="rect">
              <a:avLst/>
            </a:prstGeom>
            <a:noFill/>
            <a:ln w="9525">
              <a:noFill/>
              <a:miter lim="800000"/>
              <a:headEnd/>
              <a:tailEnd/>
            </a:ln>
          </p:spPr>
        </p:pic>
        <p:pic>
          <p:nvPicPr>
            <p:cNvPr id="14377" name="Picture 59" descr="Voyager PRO.JPG"/>
            <p:cNvPicPr>
              <a:picLocks noChangeAspect="1"/>
            </p:cNvPicPr>
            <p:nvPr/>
          </p:nvPicPr>
          <p:blipFill>
            <a:blip r:embed="rId9">
              <a:clrChange>
                <a:clrFrom>
                  <a:srgbClr val="FFFFFF"/>
                </a:clrFrom>
                <a:clrTo>
                  <a:srgbClr val="FFFFFF">
                    <a:alpha val="0"/>
                  </a:srgbClr>
                </a:clrTo>
              </a:clrChange>
            </a:blip>
            <a:srcRect/>
            <a:stretch>
              <a:fillRect/>
            </a:stretch>
          </p:blipFill>
          <p:spPr bwMode="auto">
            <a:xfrm>
              <a:off x="5100647" y="2724150"/>
              <a:ext cx="661035" cy="533400"/>
            </a:xfrm>
            <a:prstGeom prst="rect">
              <a:avLst/>
            </a:prstGeom>
            <a:noFill/>
            <a:ln w="9525">
              <a:noFill/>
              <a:miter lim="800000"/>
              <a:headEnd/>
              <a:tailEnd/>
            </a:ln>
          </p:spPr>
        </p:pic>
      </p:grpSp>
      <p:pic>
        <p:nvPicPr>
          <p:cNvPr id="14349" name="Picture 47" descr="PLTheader.jpg"/>
          <p:cNvPicPr>
            <a:picLocks noChangeAspect="1" noChangeArrowheads="1"/>
          </p:cNvPicPr>
          <p:nvPr/>
        </p:nvPicPr>
        <p:blipFill>
          <a:blip r:embed="rId10"/>
          <a:srcRect t="33459" r="75618" b="33459"/>
          <a:stretch>
            <a:fillRect/>
          </a:stretch>
        </p:blipFill>
        <p:spPr bwMode="auto">
          <a:xfrm>
            <a:off x="123825" y="6542088"/>
            <a:ext cx="1741488" cy="304800"/>
          </a:xfrm>
          <a:prstGeom prst="rect">
            <a:avLst/>
          </a:prstGeom>
          <a:noFill/>
          <a:ln w="9525">
            <a:noFill/>
            <a:miter lim="800000"/>
            <a:headEnd/>
            <a:tailEnd/>
          </a:ln>
        </p:spPr>
      </p:pic>
      <p:sp>
        <p:nvSpPr>
          <p:cNvPr id="51" name="Rectangle 50"/>
          <p:cNvSpPr/>
          <p:nvPr/>
        </p:nvSpPr>
        <p:spPr>
          <a:xfrm>
            <a:off x="6762750" y="4695825"/>
            <a:ext cx="2076450" cy="938213"/>
          </a:xfrm>
          <a:prstGeom prst="rect">
            <a:avLst/>
          </a:prstGeom>
          <a:ln>
            <a:noFill/>
          </a:ln>
        </p:spPr>
        <p:txBody>
          <a:bodyPr>
            <a:spAutoFit/>
          </a:bodyPr>
          <a:lstStyle/>
          <a:p>
            <a:pPr fontAlgn="auto">
              <a:lnSpc>
                <a:spcPts val="1000"/>
              </a:lnSpc>
              <a:spcBef>
                <a:spcPts val="0"/>
              </a:spcBef>
              <a:spcAft>
                <a:spcPts val="600"/>
              </a:spcAft>
              <a:defRPr/>
            </a:pPr>
            <a:r>
              <a:rPr lang="en-US" sz="1000" b="1" dirty="0">
                <a:solidFill>
                  <a:srgbClr val="1F497D"/>
                </a:solidFill>
                <a:latin typeface="Calibri" pitchFamily="34" charset="0"/>
                <a:cs typeface="+mn-cs"/>
              </a:rPr>
              <a:t>USB Audio Processor Series (DA40™, DA45™, DA55™, DA60™)</a:t>
            </a:r>
          </a:p>
          <a:p>
            <a:pPr fontAlgn="auto">
              <a:lnSpc>
                <a:spcPts val="1000"/>
              </a:lnSpc>
              <a:spcBef>
                <a:spcPts val="0"/>
              </a:spcBef>
              <a:spcAft>
                <a:spcPts val="600"/>
              </a:spcAft>
              <a:defRPr/>
            </a:pPr>
            <a:r>
              <a:rPr lang="en-US" sz="1000" dirty="0">
                <a:solidFill>
                  <a:schemeClr val="tx1">
                    <a:lumMod val="65000"/>
                    <a:lumOff val="35000"/>
                  </a:schemeClr>
                </a:solidFill>
                <a:latin typeface="Calibri" pitchFamily="34" charset="0"/>
                <a:cs typeface="+mn-cs"/>
              </a:rPr>
              <a:t>For the Plantronics H-Series Corded Headsets, bring digitally enhanced audio quality to VoIP and PC-based communications.</a:t>
            </a:r>
          </a:p>
        </p:txBody>
      </p:sp>
      <p:pic>
        <p:nvPicPr>
          <p:cNvPr id="14351" name="Picture 35"/>
          <p:cNvPicPr>
            <a:picLocks noChangeAspect="1" noChangeArrowheads="1"/>
          </p:cNvPicPr>
          <p:nvPr/>
        </p:nvPicPr>
        <p:blipFill>
          <a:blip r:embed="rId11"/>
          <a:srcRect/>
          <a:stretch>
            <a:fillRect/>
          </a:stretch>
        </p:blipFill>
        <p:spPr bwMode="auto">
          <a:xfrm>
            <a:off x="6105525" y="5256213"/>
            <a:ext cx="549275" cy="496887"/>
          </a:xfrm>
          <a:prstGeom prst="rect">
            <a:avLst/>
          </a:prstGeom>
          <a:noFill/>
          <a:ln w="9525">
            <a:noFill/>
            <a:miter lim="800000"/>
            <a:headEnd/>
            <a:tailEnd/>
          </a:ln>
        </p:spPr>
      </p:pic>
      <p:pic>
        <p:nvPicPr>
          <p:cNvPr id="14352" name="Picture 9" descr="SupraPlus HW251N"/>
          <p:cNvPicPr>
            <a:picLocks noChangeAspect="1" noChangeArrowheads="1"/>
          </p:cNvPicPr>
          <p:nvPr/>
        </p:nvPicPr>
        <p:blipFill>
          <a:blip r:embed="rId12"/>
          <a:srcRect/>
          <a:stretch>
            <a:fillRect/>
          </a:stretch>
        </p:blipFill>
        <p:spPr bwMode="auto">
          <a:xfrm>
            <a:off x="6067425" y="4522788"/>
            <a:ext cx="733425" cy="822325"/>
          </a:xfrm>
          <a:prstGeom prst="rect">
            <a:avLst/>
          </a:prstGeom>
          <a:noFill/>
          <a:ln w="9525">
            <a:noFill/>
            <a:miter lim="800000"/>
            <a:headEnd/>
            <a:tailEnd/>
          </a:ln>
        </p:spPr>
      </p:pic>
      <p:sp>
        <p:nvSpPr>
          <p:cNvPr id="56" name="Rounded Rectangle 55"/>
          <p:cNvSpPr/>
          <p:nvPr/>
        </p:nvSpPr>
        <p:spPr>
          <a:xfrm>
            <a:off x="6010275" y="4278313"/>
            <a:ext cx="2819400" cy="1563687"/>
          </a:xfrm>
          <a:prstGeom prst="roundRect">
            <a:avLst/>
          </a:prstGeom>
          <a:no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2" name="Rectangle 61"/>
          <p:cNvSpPr>
            <a:spLocks/>
          </p:cNvSpPr>
          <p:nvPr/>
        </p:nvSpPr>
        <p:spPr>
          <a:xfrm>
            <a:off x="5067300" y="4131667"/>
            <a:ext cx="3657600" cy="304800"/>
          </a:xfrm>
          <a:prstGeom prst="rect">
            <a:avLst/>
          </a:prstGeom>
          <a:solidFill>
            <a:srgbClr val="1F497D"/>
          </a:solidFill>
          <a:ln>
            <a:noFill/>
          </a:ln>
          <a:effectLst>
            <a:outerShdw blurRad="50800" dist="38100" dir="2700000" algn="tl"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300" dirty="0"/>
              <a:t>USB Audio Processors for H-Series Corded Headsets</a:t>
            </a:r>
            <a:endParaRPr lang="en-US" sz="1300" dirty="0"/>
          </a:p>
        </p:txBody>
      </p:sp>
      <p:cxnSp>
        <p:nvCxnSpPr>
          <p:cNvPr id="73" name="Straight Connector 72"/>
          <p:cNvCxnSpPr/>
          <p:nvPr/>
        </p:nvCxnSpPr>
        <p:spPr>
          <a:xfrm rot="10800000" flipV="1">
            <a:off x="4367213" y="4098925"/>
            <a:ext cx="457200" cy="441325"/>
          </a:xfrm>
          <a:prstGeom prst="line">
            <a:avLst/>
          </a:prstGeom>
          <a:ln>
            <a:solidFill>
              <a:srgbClr val="1F497D"/>
            </a:solidFill>
            <a:prstDash val="dash"/>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152400" y="2057400"/>
            <a:ext cx="4876800" cy="3276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5" name="Rounded Rectangle 74"/>
          <p:cNvSpPr/>
          <p:nvPr/>
        </p:nvSpPr>
        <p:spPr>
          <a:xfrm>
            <a:off x="490538" y="928688"/>
            <a:ext cx="3286125" cy="381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900" dirty="0">
                <a:solidFill>
                  <a:srgbClr val="1F497D"/>
                </a:solidFill>
              </a:rPr>
              <a:t>IBM UC Software Applications</a:t>
            </a:r>
            <a:endParaRPr lang="en-US" sz="1900" dirty="0">
              <a:solidFill>
                <a:srgbClr val="1F497D"/>
              </a:solidFill>
            </a:endParaRPr>
          </a:p>
        </p:txBody>
      </p:sp>
      <p:sp>
        <p:nvSpPr>
          <p:cNvPr id="76" name="Rounded Rectangle 75"/>
          <p:cNvSpPr/>
          <p:nvPr/>
        </p:nvSpPr>
        <p:spPr>
          <a:xfrm>
            <a:off x="296863" y="909638"/>
            <a:ext cx="4275137" cy="3363912"/>
          </a:xfrm>
          <a:prstGeom prst="roundRect">
            <a:avLst/>
          </a:prstGeom>
          <a:no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14361" name="Group 51"/>
          <p:cNvGrpSpPr>
            <a:grpSpLocks/>
          </p:cNvGrpSpPr>
          <p:nvPr/>
        </p:nvGrpSpPr>
        <p:grpSpPr bwMode="auto">
          <a:xfrm>
            <a:off x="1235075" y="4573588"/>
            <a:ext cx="3990975" cy="2093912"/>
            <a:chOff x="4330471" y="4800600"/>
            <a:chExt cx="3991147" cy="2094229"/>
          </a:xfrm>
        </p:grpSpPr>
        <p:sp>
          <p:nvSpPr>
            <p:cNvPr id="78" name="Rounded Rectangle 77"/>
            <p:cNvSpPr/>
            <p:nvPr/>
          </p:nvSpPr>
          <p:spPr>
            <a:xfrm>
              <a:off x="4813092" y="4953023"/>
              <a:ext cx="3508526" cy="1941806"/>
            </a:xfrm>
            <a:prstGeom prst="roundRect">
              <a:avLst/>
            </a:prstGeom>
            <a:no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9" name="Rectangle 78"/>
            <p:cNvSpPr/>
            <p:nvPr/>
          </p:nvSpPr>
          <p:spPr>
            <a:xfrm>
              <a:off x="4330471" y="4800600"/>
              <a:ext cx="3840480" cy="365760"/>
            </a:xfrm>
            <a:prstGeom prst="rect">
              <a:avLst/>
            </a:prstGeom>
            <a:solidFill>
              <a:srgbClr val="1F497D"/>
            </a:solidFill>
            <a:ln>
              <a:noFill/>
            </a:ln>
            <a:effectLst>
              <a:outerShdw blurRad="50800" dist="38100" dir="2700000" algn="tl"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300" dirty="0"/>
                <a:t>Remote Call Control Software for IBM Lotus Sametime</a:t>
              </a:r>
            </a:p>
            <a:p>
              <a:pPr fontAlgn="auto">
                <a:spcBef>
                  <a:spcPts val="0"/>
                </a:spcBef>
                <a:spcAft>
                  <a:spcPts val="0"/>
                </a:spcAft>
                <a:defRPr/>
              </a:pPr>
              <a:r>
                <a:rPr lang="en-US" sz="1100" dirty="0"/>
                <a:t>Plantronics.com/ibmuc</a:t>
              </a:r>
              <a:endParaRPr lang="en-US" sz="1100" dirty="0"/>
            </a:p>
          </p:txBody>
        </p:sp>
        <p:sp>
          <p:nvSpPr>
            <p:cNvPr id="80" name="Rectangle 79"/>
            <p:cNvSpPr/>
            <p:nvPr/>
          </p:nvSpPr>
          <p:spPr>
            <a:xfrm>
              <a:off x="4813092" y="5181658"/>
              <a:ext cx="3406922" cy="1630609"/>
            </a:xfrm>
            <a:prstGeom prst="rect">
              <a:avLst/>
            </a:prstGeom>
            <a:ln>
              <a:noFill/>
            </a:ln>
          </p:spPr>
          <p:txBody>
            <a:bodyPr>
              <a:spAutoFit/>
            </a:bodyPr>
            <a:lstStyle/>
            <a:p>
              <a:pPr marL="91440" fontAlgn="auto">
                <a:lnSpc>
                  <a:spcPts val="1200"/>
                </a:lnSpc>
                <a:spcBef>
                  <a:spcPts val="0"/>
                </a:spcBef>
                <a:spcAft>
                  <a:spcPts val="1200"/>
                </a:spcAft>
                <a:defRPr/>
              </a:pPr>
              <a:r>
                <a:rPr lang="en-US" sz="1000" b="1" dirty="0">
                  <a:solidFill>
                    <a:srgbClr val="1F497D"/>
                  </a:solidFill>
                  <a:latin typeface="+mn-lt"/>
                  <a:cs typeface="+mn-cs"/>
                </a:rPr>
                <a:t>Plantronics Call Control Plug-In for IBM Lotus Sametime</a:t>
              </a:r>
              <a:r>
                <a:rPr lang="en-US" sz="1000" dirty="0">
                  <a:solidFill>
                    <a:srgbClr val="1F497D"/>
                  </a:solidFill>
                  <a:latin typeface="+mn-lt"/>
                  <a:cs typeface="+mn-cs"/>
                </a:rPr>
                <a:t> </a:t>
              </a:r>
              <a:r>
                <a:rPr lang="en-US" sz="1000" dirty="0">
                  <a:solidFill>
                    <a:schemeClr val="tx1">
                      <a:lumMod val="65000"/>
                      <a:lumOff val="35000"/>
                    </a:schemeClr>
                  </a:solidFill>
                  <a:latin typeface="+mn-lt"/>
                  <a:cs typeface="+mn-cs"/>
                </a:rPr>
                <a:t>is a software application designed specifically to provide hands-free access to answer/end phone calls directly from the headset. The new v2.0 Plantronics plug-in supports Sametime versions 8.02, 8.5 and 8.5.1.</a:t>
              </a:r>
              <a:endParaRPr lang="en-US" sz="1000" dirty="0">
                <a:solidFill>
                  <a:schemeClr val="tx1">
                    <a:lumMod val="65000"/>
                    <a:lumOff val="35000"/>
                  </a:schemeClr>
                </a:solidFill>
                <a:latin typeface="Calibri" pitchFamily="34" charset="0"/>
                <a:cs typeface="+mn-cs"/>
              </a:endParaRPr>
            </a:p>
            <a:p>
              <a:pPr marL="91440" fontAlgn="auto">
                <a:lnSpc>
                  <a:spcPts val="1200"/>
                </a:lnSpc>
                <a:spcBef>
                  <a:spcPts val="0"/>
                </a:spcBef>
                <a:spcAft>
                  <a:spcPts val="0"/>
                </a:spcAft>
                <a:defRPr/>
              </a:pPr>
              <a:r>
                <a:rPr lang="en-US" sz="1000" dirty="0">
                  <a:solidFill>
                    <a:schemeClr val="tx1">
                      <a:lumMod val="65000"/>
                      <a:lumOff val="35000"/>
                    </a:schemeClr>
                  </a:solidFill>
                  <a:latin typeface="Calibri" pitchFamily="34" charset="0"/>
                  <a:cs typeface="+mn-cs"/>
                </a:rPr>
                <a:t>It enables remote call control – including call notification answer/end, volume and mute  – for the Savi Wireless System, Blackwire USB Corded Headsets, Voyager Bluetooth  Headsets and Calisto USB Phones (volume and mute).</a:t>
              </a:r>
            </a:p>
          </p:txBody>
        </p:sp>
      </p:grpSp>
      <p:sp>
        <p:nvSpPr>
          <p:cNvPr id="81" name="Rectangle 80"/>
          <p:cNvSpPr/>
          <p:nvPr/>
        </p:nvSpPr>
        <p:spPr>
          <a:xfrm>
            <a:off x="2355850" y="1401763"/>
            <a:ext cx="2187575" cy="2324100"/>
          </a:xfrm>
          <a:prstGeom prst="rect">
            <a:avLst/>
          </a:prstGeom>
        </p:spPr>
        <p:txBody>
          <a:bodyPr>
            <a:spAutoFit/>
          </a:bodyPr>
          <a:lstStyle/>
          <a:p>
            <a:pPr fontAlgn="auto">
              <a:lnSpc>
                <a:spcPts val="1200"/>
              </a:lnSpc>
              <a:spcBef>
                <a:spcPts val="0"/>
              </a:spcBef>
              <a:spcAft>
                <a:spcPts val="1800"/>
              </a:spcAft>
              <a:tabLst>
                <a:tab pos="574675" algn="l"/>
              </a:tabLst>
              <a:defRPr/>
            </a:pPr>
            <a:r>
              <a:rPr lang="en-US" sz="1050" b="1" dirty="0">
                <a:solidFill>
                  <a:srgbClr val="1F497D"/>
                </a:solidFill>
                <a:latin typeface="+mn-lt"/>
                <a:cs typeface="+mn-cs"/>
              </a:rPr>
              <a:t>IBM Lotus Sametime  </a:t>
            </a:r>
            <a:r>
              <a:rPr lang="en-US" sz="1050" dirty="0">
                <a:solidFill>
                  <a:schemeClr val="tx1">
                    <a:lumMod val="65000"/>
                    <a:lumOff val="35000"/>
                  </a:schemeClr>
                </a:solidFill>
                <a:latin typeface="+mn-lt"/>
                <a:cs typeface="+mn-cs"/>
              </a:rPr>
              <a:t>provides users a unified user experience across a broad range of integrated real-time communications services – voice, data, and video, from IM to online meetings, VoIP and telephony integration. </a:t>
            </a:r>
          </a:p>
          <a:p>
            <a:pPr fontAlgn="auto">
              <a:lnSpc>
                <a:spcPts val="1200"/>
              </a:lnSpc>
              <a:spcBef>
                <a:spcPts val="0"/>
              </a:spcBef>
              <a:spcAft>
                <a:spcPts val="1200"/>
              </a:spcAft>
              <a:tabLst>
                <a:tab pos="574675" algn="l"/>
              </a:tabLst>
              <a:defRPr/>
            </a:pPr>
            <a:r>
              <a:rPr lang="en-US" sz="1050" b="1" dirty="0">
                <a:solidFill>
                  <a:srgbClr val="1F497D"/>
                </a:solidFill>
                <a:latin typeface="+mn-lt"/>
                <a:cs typeface="+mn-cs"/>
              </a:rPr>
              <a:t>Sametime Unified Telephony ( SUT ) </a:t>
            </a:r>
            <a:r>
              <a:rPr lang="en-US" sz="1050" dirty="0">
                <a:latin typeface="+mn-lt"/>
                <a:cs typeface="+mn-cs"/>
              </a:rPr>
              <a:t>software provides a middleware layer to enable telephony integration with multiple PBX back ends to support your existing infrastructure. </a:t>
            </a:r>
            <a:endParaRPr lang="en-US" sz="1050" dirty="0">
              <a:solidFill>
                <a:schemeClr val="tx1">
                  <a:lumMod val="65000"/>
                  <a:lumOff val="35000"/>
                </a:schemeClr>
              </a:solidFill>
              <a:latin typeface="+mn-lt"/>
              <a:cs typeface="+mn-cs"/>
            </a:endParaRPr>
          </a:p>
        </p:txBody>
      </p:sp>
      <p:cxnSp>
        <p:nvCxnSpPr>
          <p:cNvPr id="82" name="Straight Connector 81"/>
          <p:cNvCxnSpPr>
            <a:stCxn id="76" idx="2"/>
            <a:endCxn id="0" idx="0"/>
          </p:cNvCxnSpPr>
          <p:nvPr/>
        </p:nvCxnSpPr>
        <p:spPr>
          <a:xfrm rot="16200000" flipH="1">
            <a:off x="2644775" y="4062413"/>
            <a:ext cx="300038" cy="722312"/>
          </a:xfrm>
          <a:prstGeom prst="line">
            <a:avLst/>
          </a:prstGeom>
          <a:ln>
            <a:solidFill>
              <a:srgbClr val="1F497D"/>
            </a:solidFill>
            <a:prstDash val="dash"/>
          </a:ln>
        </p:spPr>
        <p:style>
          <a:lnRef idx="1">
            <a:schemeClr val="accent1"/>
          </a:lnRef>
          <a:fillRef idx="0">
            <a:schemeClr val="accent1"/>
          </a:fillRef>
          <a:effectRef idx="0">
            <a:schemeClr val="accent1"/>
          </a:effectRef>
          <a:fontRef idx="minor">
            <a:schemeClr val="tx1"/>
          </a:fontRef>
        </p:style>
      </p:cxnSp>
      <p:pic>
        <p:nvPicPr>
          <p:cNvPr id="14364" name="Picture 2"/>
          <p:cNvPicPr>
            <a:picLocks noChangeAspect="1" noChangeArrowheads="1"/>
          </p:cNvPicPr>
          <p:nvPr/>
        </p:nvPicPr>
        <p:blipFill>
          <a:blip r:embed="rId13"/>
          <a:srcRect/>
          <a:stretch>
            <a:fillRect/>
          </a:stretch>
        </p:blipFill>
        <p:spPr bwMode="auto">
          <a:xfrm>
            <a:off x="523875" y="1373188"/>
            <a:ext cx="1758950" cy="1281112"/>
          </a:xfrm>
          <a:prstGeom prst="rect">
            <a:avLst/>
          </a:prstGeom>
          <a:noFill/>
          <a:ln w="9525">
            <a:noFill/>
            <a:miter lim="800000"/>
            <a:headEnd/>
            <a:tailEnd/>
          </a:ln>
        </p:spPr>
      </p:pic>
      <p:pic>
        <p:nvPicPr>
          <p:cNvPr id="14365" name="Picture 3"/>
          <p:cNvPicPr>
            <a:picLocks noChangeAspect="1" noChangeArrowheads="1"/>
          </p:cNvPicPr>
          <p:nvPr/>
        </p:nvPicPr>
        <p:blipFill>
          <a:blip r:embed="rId14"/>
          <a:srcRect/>
          <a:stretch>
            <a:fillRect/>
          </a:stretch>
        </p:blipFill>
        <p:spPr bwMode="auto">
          <a:xfrm>
            <a:off x="514350" y="2778125"/>
            <a:ext cx="18288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4625" y="0"/>
            <a:ext cx="7162800" cy="430213"/>
          </a:xfrm>
          <a:prstGeom prst="rect">
            <a:avLst/>
          </a:prstGeom>
          <a:noFill/>
          <a:ln w="9525">
            <a:noFill/>
            <a:miter lim="800000"/>
            <a:headEnd/>
            <a:tailEnd/>
          </a:ln>
        </p:spPr>
        <p:txBody>
          <a:bodyPr>
            <a:spAutoFit/>
          </a:bodyPr>
          <a:lstStyle/>
          <a:p>
            <a:r>
              <a:rPr lang="en-US" sz="2200" b="1">
                <a:solidFill>
                  <a:srgbClr val="1F497D"/>
                </a:solidFill>
                <a:latin typeface="Calibri" pitchFamily="34" charset="0"/>
              </a:rPr>
              <a:t>Features Guide for Wireless Audio Devices</a:t>
            </a:r>
            <a:endParaRPr lang="en-US" sz="2200" b="1">
              <a:solidFill>
                <a:srgbClr val="1F497D"/>
              </a:solidFill>
              <a:latin typeface="Calibri" pitchFamily="34" charset="0"/>
              <a:cs typeface="HELVETICA" pitchFamily="34" charset="0"/>
            </a:endParaRPr>
          </a:p>
        </p:txBody>
      </p:sp>
      <p:sp>
        <p:nvSpPr>
          <p:cNvPr id="4" name="Rectangle 3"/>
          <p:cNvSpPr/>
          <p:nvPr/>
        </p:nvSpPr>
        <p:spPr>
          <a:xfrm>
            <a:off x="174625" y="381000"/>
            <a:ext cx="6530975" cy="400050"/>
          </a:xfrm>
          <a:prstGeom prst="rect">
            <a:avLst/>
          </a:prstGeom>
        </p:spPr>
        <p:txBody>
          <a:bodyPr>
            <a:spAutoFit/>
          </a:bodyPr>
          <a:lstStyle/>
          <a:p>
            <a:pPr fontAlgn="auto">
              <a:lnSpc>
                <a:spcPts val="1200"/>
              </a:lnSpc>
              <a:spcBef>
                <a:spcPts val="0"/>
              </a:spcBef>
              <a:spcAft>
                <a:spcPts val="0"/>
              </a:spcAft>
              <a:defRPr/>
            </a:pPr>
            <a:r>
              <a:rPr lang="en-US" sz="1050" dirty="0">
                <a:solidFill>
                  <a:schemeClr val="tx1">
                    <a:lumMod val="65000"/>
                    <a:lumOff val="35000"/>
                  </a:schemeClr>
                </a:solidFill>
                <a:latin typeface="+mn-lt"/>
                <a:cs typeface="+mn-cs"/>
              </a:rPr>
              <a:t>Integrate PC and desk phone communications with a single headset. Answer and end a call remotely up to 300 feet from your desk. Plantronics® bridges all the gaps – regardless of communications platform, device or application.</a:t>
            </a:r>
            <a:endParaRPr lang="en-US" sz="1050" dirty="0">
              <a:solidFill>
                <a:schemeClr val="tx1">
                  <a:lumMod val="65000"/>
                  <a:lumOff val="35000"/>
                </a:schemeClr>
              </a:solidFill>
              <a:latin typeface="+mn-lt"/>
              <a:cs typeface="+mn-cs"/>
            </a:endParaRPr>
          </a:p>
        </p:txBody>
      </p:sp>
      <p:sp>
        <p:nvSpPr>
          <p:cNvPr id="10" name="Rectangle 9"/>
          <p:cNvSpPr/>
          <p:nvPr/>
        </p:nvSpPr>
        <p:spPr>
          <a:xfrm>
            <a:off x="250825" y="1066800"/>
            <a:ext cx="8412163" cy="3048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anchor="ctr"/>
          <a:lstStyle/>
          <a:p>
            <a:pPr fontAlgn="auto">
              <a:spcBef>
                <a:spcPts val="0"/>
              </a:spcBef>
              <a:spcAft>
                <a:spcPts val="0"/>
              </a:spcAft>
              <a:defRPr/>
            </a:pPr>
            <a:r>
              <a:rPr lang="en-US" sz="1600" dirty="0">
                <a:solidFill>
                  <a:schemeClr val="bg1"/>
                </a:solidFill>
              </a:rPr>
              <a:t>Savi® Wireless Headset System</a:t>
            </a:r>
            <a:endParaRPr lang="en-US" sz="1600" dirty="0">
              <a:solidFill>
                <a:schemeClr val="bg1"/>
              </a:solidFill>
            </a:endParaRPr>
          </a:p>
        </p:txBody>
      </p:sp>
      <p:sp>
        <p:nvSpPr>
          <p:cNvPr id="11" name="Rectangle 10"/>
          <p:cNvSpPr/>
          <p:nvPr/>
        </p:nvSpPr>
        <p:spPr>
          <a:xfrm>
            <a:off x="250825" y="1371600"/>
            <a:ext cx="8412163" cy="4572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anchor="ctr"/>
          <a:lstStyle/>
          <a:p>
            <a:pPr>
              <a:spcAft>
                <a:spcPts val="300"/>
              </a:spcAft>
              <a:defRPr/>
            </a:pPr>
            <a:r>
              <a:rPr lang="en-US" sz="900" dirty="0">
                <a:solidFill>
                  <a:schemeClr val="tx2">
                    <a:lumMod val="75000"/>
                  </a:schemeClr>
                </a:solidFill>
              </a:rPr>
              <a:t>Connects to desk phone and/or PC. Best for users with mixed PC and office phone communications. Unifies traditional telephony and PC communications with a single, wireless headset combined with a noise-canceling microphone, wideband audio, SoundGuard® hearing protection, and DECT™ technology for better audio by  eliminating interferences from Wi-Fi networks. </a:t>
            </a:r>
          </a:p>
        </p:txBody>
      </p:sp>
      <p:sp>
        <p:nvSpPr>
          <p:cNvPr id="17" name="Rectangle 16"/>
          <p:cNvSpPr/>
          <p:nvPr/>
        </p:nvSpPr>
        <p:spPr>
          <a:xfrm>
            <a:off x="4419600" y="1981200"/>
            <a:ext cx="3970338" cy="2092325"/>
          </a:xfrm>
          <a:prstGeom prst="rect">
            <a:avLst/>
          </a:prstGeom>
        </p:spPr>
        <p:txBody>
          <a:bodyPr>
            <a:spAutoFit/>
          </a:bodyPr>
          <a:lstStyle/>
          <a:p>
            <a:pPr fontAlgn="auto">
              <a:lnSpc>
                <a:spcPts val="1200"/>
              </a:lnSpc>
              <a:spcBef>
                <a:spcPts val="0"/>
              </a:spcBef>
              <a:spcAft>
                <a:spcPts val="600"/>
              </a:spcAft>
              <a:defRPr/>
            </a:pPr>
            <a:r>
              <a:rPr lang="en-US" sz="1000" b="1" dirty="0">
                <a:solidFill>
                  <a:srgbClr val="1F497D"/>
                </a:solidFill>
                <a:latin typeface="+mn-lt"/>
                <a:cs typeface="+mn-cs"/>
              </a:rPr>
              <a:t>Savi 430</a:t>
            </a:r>
            <a:r>
              <a:rPr lang="en-US" sz="1000" dirty="0">
                <a:solidFill>
                  <a:srgbClr val="1F497D"/>
                </a:solidFill>
                <a:latin typeface="+mn-lt"/>
                <a:cs typeface="+mn-cs"/>
              </a:rPr>
              <a:t> </a:t>
            </a:r>
            <a:r>
              <a:rPr lang="en-US" sz="1000" dirty="0">
                <a:solidFill>
                  <a:schemeClr val="tx1">
                    <a:lumMod val="65000"/>
                    <a:lumOff val="35000"/>
                  </a:schemeClr>
                </a:solidFill>
                <a:latin typeface="+mn-lt"/>
                <a:cs typeface="+mn-cs"/>
              </a:rPr>
              <a:t>is the first portable DECT dongle wireless headset with premium  sound quality and advanced wideband audio using CAT-iq technology.  Easy to install and use with IBM® Lotus® Sametime® and IBM Lotus Sametime Plug-in. </a:t>
            </a:r>
          </a:p>
          <a:p>
            <a:pPr fontAlgn="auto">
              <a:lnSpc>
                <a:spcPts val="1200"/>
              </a:lnSpc>
              <a:spcBef>
                <a:spcPts val="0"/>
              </a:spcBef>
              <a:spcAft>
                <a:spcPts val="600"/>
              </a:spcAft>
              <a:defRPr/>
            </a:pPr>
            <a:r>
              <a:rPr lang="en-US" sz="1000" b="1" dirty="0">
                <a:solidFill>
                  <a:srgbClr val="1F497D"/>
                </a:solidFill>
                <a:latin typeface="+mn-lt"/>
                <a:cs typeface="+mn-cs"/>
              </a:rPr>
              <a:t>Savi Office </a:t>
            </a:r>
            <a:r>
              <a:rPr lang="en-US" sz="1000" dirty="0">
                <a:solidFill>
                  <a:schemeClr val="tx1">
                    <a:lumMod val="65000"/>
                    <a:lumOff val="35000"/>
                  </a:schemeClr>
                </a:solidFill>
                <a:latin typeface="+mn-lt"/>
                <a:cs typeface="+mn-cs"/>
              </a:rPr>
              <a:t>gives maximum versatility, integrating PC and desk phone communications with one headset. Adapter cable is required with certain phones.</a:t>
            </a:r>
            <a:endParaRPr lang="en-US" sz="1000" dirty="0">
              <a:solidFill>
                <a:schemeClr val="tx1">
                  <a:lumMod val="65000"/>
                  <a:lumOff val="35000"/>
                </a:schemeClr>
              </a:solidFill>
              <a:latin typeface="+mn-lt"/>
              <a:cs typeface="+mn-cs"/>
            </a:endParaRPr>
          </a:p>
          <a:p>
            <a:pPr fontAlgn="auto">
              <a:lnSpc>
                <a:spcPts val="1200"/>
              </a:lnSpc>
              <a:spcBef>
                <a:spcPts val="0"/>
              </a:spcBef>
              <a:spcAft>
                <a:spcPts val="600"/>
              </a:spcAft>
              <a:defRPr/>
            </a:pPr>
            <a:r>
              <a:rPr lang="en-US" sz="1000" b="1" dirty="0">
                <a:solidFill>
                  <a:srgbClr val="1F497D"/>
                </a:solidFill>
                <a:latin typeface="+mn-lt"/>
                <a:cs typeface="+mn-cs"/>
              </a:rPr>
              <a:t>Device Connection:  </a:t>
            </a:r>
            <a:r>
              <a:rPr lang="en-US" sz="1000" dirty="0">
                <a:solidFill>
                  <a:schemeClr val="tx1">
                    <a:lumMod val="65000"/>
                    <a:lumOff val="35000"/>
                  </a:schemeClr>
                </a:solidFill>
                <a:latin typeface="+mn-lt"/>
                <a:cs typeface="+mn-cs"/>
              </a:rPr>
              <a:t>Desk phone + PC, PC only (W430)</a:t>
            </a:r>
          </a:p>
          <a:p>
            <a:pPr fontAlgn="auto">
              <a:lnSpc>
                <a:spcPts val="1200"/>
              </a:lnSpc>
              <a:spcBef>
                <a:spcPts val="0"/>
              </a:spcBef>
              <a:spcAft>
                <a:spcPts val="600"/>
              </a:spcAft>
              <a:defRPr/>
            </a:pPr>
            <a:r>
              <a:rPr lang="en-US" sz="1000" b="1" dirty="0">
                <a:solidFill>
                  <a:srgbClr val="1F497D"/>
                </a:solidFill>
                <a:latin typeface="Calibri" pitchFamily="34" charset="0"/>
                <a:cs typeface="+mn-cs"/>
              </a:rPr>
              <a:t>Software Compatibility</a:t>
            </a:r>
            <a:r>
              <a:rPr lang="en-US" sz="1000" b="1" dirty="0">
                <a:solidFill>
                  <a:schemeClr val="tx2">
                    <a:lumMod val="75000"/>
                  </a:schemeClr>
                </a:solidFill>
                <a:latin typeface="Calibri" pitchFamily="34" charset="0"/>
                <a:cs typeface="+mn-cs"/>
              </a:rPr>
              <a:t>:</a:t>
            </a:r>
            <a:r>
              <a:rPr lang="en-US" sz="1000" dirty="0">
                <a:solidFill>
                  <a:schemeClr val="tx1">
                    <a:lumMod val="65000"/>
                    <a:lumOff val="35000"/>
                  </a:schemeClr>
                </a:solidFill>
                <a:latin typeface="Calibri" pitchFamily="34" charset="0"/>
                <a:cs typeface="+mn-cs"/>
              </a:rPr>
              <a:t> Remote call control enabled by Plantronics Headset Call Control Plug-In v2.0 for IBM Lotus Sametime </a:t>
            </a:r>
          </a:p>
          <a:p>
            <a:pPr fontAlgn="auto">
              <a:lnSpc>
                <a:spcPts val="1200"/>
              </a:lnSpc>
              <a:spcBef>
                <a:spcPts val="0"/>
              </a:spcBef>
              <a:spcAft>
                <a:spcPts val="600"/>
              </a:spcAft>
              <a:defRPr/>
            </a:pPr>
            <a:endParaRPr lang="en-US" sz="1000" dirty="0">
              <a:solidFill>
                <a:schemeClr val="tx1">
                  <a:lumMod val="65000"/>
                  <a:lumOff val="35000"/>
                </a:schemeClr>
              </a:solidFill>
              <a:latin typeface="Calibri" pitchFamily="34" charset="0"/>
              <a:cs typeface="+mn-cs"/>
            </a:endParaRPr>
          </a:p>
        </p:txBody>
      </p:sp>
      <p:sp>
        <p:nvSpPr>
          <p:cNvPr id="28" name="Rectangle 27"/>
          <p:cNvSpPr/>
          <p:nvPr/>
        </p:nvSpPr>
        <p:spPr>
          <a:xfrm>
            <a:off x="250825" y="4449763"/>
            <a:ext cx="8412163" cy="3048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anchor="ctr"/>
          <a:lstStyle/>
          <a:p>
            <a:pPr fontAlgn="auto">
              <a:spcBef>
                <a:spcPts val="0"/>
              </a:spcBef>
              <a:spcAft>
                <a:spcPts val="0"/>
              </a:spcAft>
              <a:defRPr/>
            </a:pPr>
            <a:r>
              <a:rPr lang="en-US" sz="1600" dirty="0">
                <a:solidFill>
                  <a:schemeClr val="bg1"/>
                </a:solidFill>
              </a:rPr>
              <a:t>CS Wireless System</a:t>
            </a:r>
            <a:endParaRPr lang="en-US" sz="1600" dirty="0">
              <a:solidFill>
                <a:schemeClr val="bg1"/>
              </a:solidFill>
            </a:endParaRPr>
          </a:p>
        </p:txBody>
      </p:sp>
      <p:sp>
        <p:nvSpPr>
          <p:cNvPr id="29" name="Rectangle 28"/>
          <p:cNvSpPr/>
          <p:nvPr/>
        </p:nvSpPr>
        <p:spPr>
          <a:xfrm>
            <a:off x="250825" y="4754563"/>
            <a:ext cx="8412163" cy="41116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anchor="ctr"/>
          <a:lstStyle/>
          <a:p>
            <a:pPr fontAlgn="auto">
              <a:spcBef>
                <a:spcPts val="0"/>
              </a:spcBef>
              <a:spcAft>
                <a:spcPts val="500"/>
              </a:spcAft>
              <a:defRPr/>
            </a:pPr>
            <a:r>
              <a:rPr lang="en-US" sz="900" dirty="0">
                <a:solidFill>
                  <a:schemeClr val="tx2">
                    <a:lumMod val="75000"/>
                  </a:schemeClr>
                </a:solidFill>
              </a:rPr>
              <a:t>Connects to a PC. Best for users of extensive PC communications in noisy environments. The CS50-USB  is the only USB headset in this category of noise-canceling wireless headsets for office desk phones.  </a:t>
            </a:r>
          </a:p>
        </p:txBody>
      </p:sp>
      <p:sp>
        <p:nvSpPr>
          <p:cNvPr id="39" name="Rectangle 38"/>
          <p:cNvSpPr/>
          <p:nvPr/>
        </p:nvSpPr>
        <p:spPr>
          <a:xfrm>
            <a:off x="4419600" y="5257800"/>
            <a:ext cx="3894138" cy="1169988"/>
          </a:xfrm>
          <a:prstGeom prst="rect">
            <a:avLst/>
          </a:prstGeom>
        </p:spPr>
        <p:txBody>
          <a:bodyPr>
            <a:spAutoFit/>
          </a:bodyPr>
          <a:lstStyle/>
          <a:p>
            <a:pPr fontAlgn="auto">
              <a:lnSpc>
                <a:spcPts val="1200"/>
              </a:lnSpc>
              <a:spcBef>
                <a:spcPts val="0"/>
              </a:spcBef>
              <a:spcAft>
                <a:spcPts val="600"/>
              </a:spcAft>
              <a:defRPr/>
            </a:pPr>
            <a:r>
              <a:rPr lang="en-US" sz="1000" b="1" dirty="0">
                <a:solidFill>
                  <a:srgbClr val="1F497D"/>
                </a:solidFill>
                <a:latin typeface="Calibri" pitchFamily="34" charset="0"/>
                <a:cs typeface="+mn-cs"/>
              </a:rPr>
              <a:t>CS50-USB </a:t>
            </a:r>
            <a:r>
              <a:rPr lang="en-US" sz="1000" dirty="0">
                <a:solidFill>
                  <a:schemeClr val="tx1">
                    <a:lumMod val="65000"/>
                    <a:lumOff val="35000"/>
                  </a:schemeClr>
                </a:solidFill>
                <a:latin typeface="Calibri" pitchFamily="34" charset="0"/>
                <a:cs typeface="+mn-cs"/>
              </a:rPr>
              <a:t>in a convertible wearing style provides CS wireless versatility for PC communications with </a:t>
            </a:r>
            <a:r>
              <a:rPr lang="en-US" sz="1000" dirty="0">
                <a:solidFill>
                  <a:schemeClr val="tx1">
                    <a:lumMod val="65000"/>
                    <a:lumOff val="35000"/>
                  </a:schemeClr>
                </a:solidFill>
                <a:latin typeface="+mn-lt"/>
                <a:cs typeface="+mn-cs"/>
              </a:rPr>
              <a:t>IBM® Lotus® Sametime® and IBM Lotus Sametime Plug-in</a:t>
            </a:r>
            <a:r>
              <a:rPr lang="en-US" sz="1000" dirty="0">
                <a:solidFill>
                  <a:schemeClr val="tx1">
                    <a:lumMod val="65000"/>
                    <a:lumOff val="35000"/>
                  </a:schemeClr>
                </a:solidFill>
                <a:latin typeface="Calibri" pitchFamily="34" charset="0"/>
                <a:cs typeface="+mn-cs"/>
              </a:rPr>
              <a:t>.</a:t>
            </a:r>
            <a:endParaRPr lang="en-US" sz="100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r>
              <a:rPr lang="en-US" sz="1000" b="1" dirty="0">
                <a:solidFill>
                  <a:srgbClr val="1F497D"/>
                </a:solidFill>
                <a:latin typeface="Calibri" pitchFamily="34" charset="0"/>
                <a:cs typeface="+mn-cs"/>
              </a:rPr>
              <a:t>Device Connection:</a:t>
            </a:r>
            <a:r>
              <a:rPr lang="en-US" sz="1000" b="1" dirty="0">
                <a:solidFill>
                  <a:schemeClr val="tx2">
                    <a:lumMod val="75000"/>
                  </a:schemeClr>
                </a:solidFill>
                <a:latin typeface="Calibri" pitchFamily="34" charset="0"/>
                <a:cs typeface="+mn-cs"/>
              </a:rPr>
              <a:t>  </a:t>
            </a:r>
            <a:r>
              <a:rPr lang="en-US" sz="1000" dirty="0">
                <a:solidFill>
                  <a:schemeClr val="tx1">
                    <a:lumMod val="65000"/>
                    <a:lumOff val="35000"/>
                  </a:schemeClr>
                </a:solidFill>
                <a:latin typeface="Calibri" pitchFamily="34" charset="0"/>
                <a:cs typeface="+mn-cs"/>
              </a:rPr>
              <a:t>PC</a:t>
            </a:r>
          </a:p>
          <a:p>
            <a:pPr fontAlgn="auto">
              <a:lnSpc>
                <a:spcPts val="1200"/>
              </a:lnSpc>
              <a:spcBef>
                <a:spcPts val="0"/>
              </a:spcBef>
              <a:spcAft>
                <a:spcPts val="600"/>
              </a:spcAft>
              <a:defRPr/>
            </a:pPr>
            <a:r>
              <a:rPr lang="en-US" sz="1000" b="1" dirty="0">
                <a:solidFill>
                  <a:srgbClr val="1F497D"/>
                </a:solidFill>
                <a:latin typeface="Calibri" pitchFamily="34" charset="0"/>
                <a:cs typeface="+mn-cs"/>
              </a:rPr>
              <a:t>Software Compatibility</a:t>
            </a:r>
            <a:r>
              <a:rPr lang="en-US" sz="1000" b="1" dirty="0">
                <a:solidFill>
                  <a:schemeClr val="tx2">
                    <a:lumMod val="75000"/>
                  </a:schemeClr>
                </a:solidFill>
                <a:latin typeface="Calibri" pitchFamily="34" charset="0"/>
                <a:cs typeface="+mn-cs"/>
              </a:rPr>
              <a:t>: </a:t>
            </a:r>
            <a:r>
              <a:rPr lang="en-US" sz="1000" dirty="0">
                <a:solidFill>
                  <a:schemeClr val="tx1">
                    <a:lumMod val="65000"/>
                    <a:lumOff val="35000"/>
                  </a:schemeClr>
                </a:solidFill>
                <a:latin typeface="Calibri" pitchFamily="34" charset="0"/>
                <a:cs typeface="+mn-cs"/>
              </a:rPr>
              <a:t>Remote call control enabled by Plantronics Headset Call Control Plug-In v2.0 for IBM Lotus Sametime </a:t>
            </a:r>
            <a:endParaRPr lang="en-US" sz="1050" dirty="0">
              <a:solidFill>
                <a:schemeClr val="bg1">
                  <a:lumMod val="50000"/>
                </a:schemeClr>
              </a:solidFill>
              <a:latin typeface="Calibri" pitchFamily="34" charset="0"/>
              <a:cs typeface="+mn-cs"/>
            </a:endParaRPr>
          </a:p>
        </p:txBody>
      </p:sp>
      <p:grpSp>
        <p:nvGrpSpPr>
          <p:cNvPr id="15369" name="Group 51"/>
          <p:cNvGrpSpPr>
            <a:grpSpLocks/>
          </p:cNvGrpSpPr>
          <p:nvPr/>
        </p:nvGrpSpPr>
        <p:grpSpPr bwMode="auto">
          <a:xfrm>
            <a:off x="647700" y="2601913"/>
            <a:ext cx="1143000" cy="885825"/>
            <a:chOff x="2781300" y="2438400"/>
            <a:chExt cx="1143000" cy="885110"/>
          </a:xfrm>
        </p:grpSpPr>
        <p:sp>
          <p:nvSpPr>
            <p:cNvPr id="21" name="TextBox 20"/>
            <p:cNvSpPr txBox="1"/>
            <p:nvPr/>
          </p:nvSpPr>
          <p:spPr>
            <a:xfrm>
              <a:off x="2781300" y="2985645"/>
              <a:ext cx="1143000" cy="337865"/>
            </a:xfrm>
            <a:prstGeom prst="rect">
              <a:avLst/>
            </a:prstGeom>
            <a:noFill/>
          </p:spPr>
          <p:txBody>
            <a:bodyPr>
              <a:spAutoFit/>
            </a:bodyPr>
            <a:lstStyle/>
            <a:p>
              <a:pPr algn="ctr" fontAlgn="auto">
                <a:spcBef>
                  <a:spcPts val="0"/>
                </a:spcBef>
                <a:spcAft>
                  <a:spcPts val="0"/>
                </a:spcAft>
                <a:defRPr/>
              </a:pPr>
              <a:r>
                <a:rPr lang="en-US" sz="800" dirty="0">
                  <a:latin typeface="+mj-lt"/>
                  <a:cs typeface="+mn-cs"/>
                </a:rPr>
                <a:t>WO100 </a:t>
              </a:r>
            </a:p>
            <a:p>
              <a:pPr algn="ctr" fontAlgn="auto">
                <a:spcBef>
                  <a:spcPts val="0"/>
                </a:spcBef>
                <a:spcAft>
                  <a:spcPts val="0"/>
                </a:spcAft>
                <a:defRPr/>
              </a:pPr>
              <a:r>
                <a:rPr lang="en-US" sz="800" dirty="0">
                  <a:latin typeface="+mj-lt"/>
                  <a:cs typeface="+mn-cs"/>
                </a:rPr>
                <a:t>(Convertible)</a:t>
              </a:r>
              <a:endParaRPr lang="en-US" sz="800" dirty="0">
                <a:latin typeface="+mj-lt"/>
                <a:cs typeface="+mn-cs"/>
              </a:endParaRPr>
            </a:p>
          </p:txBody>
        </p:sp>
        <p:pic>
          <p:nvPicPr>
            <p:cNvPr id="15389" name="Picture 2" descr="Read more"/>
            <p:cNvPicPr>
              <a:picLocks noChangeAspect="1" noChangeArrowheads="1"/>
            </p:cNvPicPr>
            <p:nvPr/>
          </p:nvPicPr>
          <p:blipFill>
            <a:blip r:embed="rId2"/>
            <a:srcRect/>
            <a:stretch>
              <a:fillRect/>
            </a:stretch>
          </p:blipFill>
          <p:spPr bwMode="auto">
            <a:xfrm>
              <a:off x="2934462" y="2438400"/>
              <a:ext cx="836676" cy="546164"/>
            </a:xfrm>
            <a:prstGeom prst="rect">
              <a:avLst/>
            </a:prstGeom>
            <a:noFill/>
            <a:ln w="9525">
              <a:noFill/>
              <a:miter lim="800000"/>
              <a:headEnd/>
              <a:tailEnd/>
            </a:ln>
          </p:spPr>
        </p:pic>
      </p:grpSp>
      <p:grpSp>
        <p:nvGrpSpPr>
          <p:cNvPr id="15370" name="Group 52"/>
          <p:cNvGrpSpPr>
            <a:grpSpLocks/>
          </p:cNvGrpSpPr>
          <p:nvPr/>
        </p:nvGrpSpPr>
        <p:grpSpPr bwMode="auto">
          <a:xfrm>
            <a:off x="2743200" y="2601913"/>
            <a:ext cx="1143000" cy="885825"/>
            <a:chOff x="2781300" y="3352800"/>
            <a:chExt cx="1143000" cy="885110"/>
          </a:xfrm>
        </p:grpSpPr>
        <p:sp>
          <p:nvSpPr>
            <p:cNvPr id="34" name="TextBox 33"/>
            <p:cNvSpPr txBox="1"/>
            <p:nvPr/>
          </p:nvSpPr>
          <p:spPr>
            <a:xfrm>
              <a:off x="2781300" y="3900045"/>
              <a:ext cx="1143000" cy="337865"/>
            </a:xfrm>
            <a:prstGeom prst="rect">
              <a:avLst/>
            </a:prstGeom>
            <a:noFill/>
          </p:spPr>
          <p:txBody>
            <a:bodyPr>
              <a:spAutoFit/>
            </a:bodyPr>
            <a:lstStyle/>
            <a:p>
              <a:pPr algn="ctr" fontAlgn="auto">
                <a:spcBef>
                  <a:spcPts val="0"/>
                </a:spcBef>
                <a:spcAft>
                  <a:spcPts val="0"/>
                </a:spcAft>
                <a:defRPr/>
              </a:pPr>
              <a:r>
                <a:rPr lang="en-US" sz="800" dirty="0">
                  <a:latin typeface="+mj-lt"/>
                  <a:cs typeface="+mn-cs"/>
                </a:rPr>
                <a:t>WO200</a:t>
              </a:r>
              <a:r>
                <a:rPr lang="en-US" sz="800" dirty="0">
                  <a:latin typeface="+mn-lt"/>
                  <a:cs typeface="+mn-cs"/>
                </a:rPr>
                <a:t> </a:t>
              </a:r>
            </a:p>
            <a:p>
              <a:pPr algn="ctr" fontAlgn="auto">
                <a:spcBef>
                  <a:spcPts val="0"/>
                </a:spcBef>
                <a:spcAft>
                  <a:spcPts val="0"/>
                </a:spcAft>
                <a:defRPr/>
              </a:pPr>
              <a:r>
                <a:rPr lang="en-US" sz="800" dirty="0">
                  <a:latin typeface="+mn-lt"/>
                  <a:cs typeface="+mn-cs"/>
                </a:rPr>
                <a:t>(</a:t>
              </a:r>
              <a:r>
                <a:rPr lang="en-US" sz="800" dirty="0">
                  <a:latin typeface="+mj-lt"/>
                  <a:cs typeface="+mn-cs"/>
                </a:rPr>
                <a:t>Over-the-Ear</a:t>
              </a:r>
              <a:r>
                <a:rPr lang="en-US" sz="800" dirty="0">
                  <a:latin typeface="+mn-lt"/>
                  <a:cs typeface="+mn-cs"/>
                </a:rPr>
                <a:t>)</a:t>
              </a:r>
              <a:endParaRPr lang="en-US" sz="800" dirty="0">
                <a:latin typeface="+mn-lt"/>
                <a:cs typeface="+mn-cs"/>
              </a:endParaRPr>
            </a:p>
          </p:txBody>
        </p:sp>
        <p:pic>
          <p:nvPicPr>
            <p:cNvPr id="15387" name="Picture 4" descr="Read more"/>
            <p:cNvPicPr>
              <a:picLocks noChangeAspect="1" noChangeArrowheads="1"/>
            </p:cNvPicPr>
            <p:nvPr/>
          </p:nvPicPr>
          <p:blipFill>
            <a:blip r:embed="rId3"/>
            <a:srcRect/>
            <a:stretch>
              <a:fillRect/>
            </a:stretch>
          </p:blipFill>
          <p:spPr bwMode="auto">
            <a:xfrm>
              <a:off x="3038196" y="3352800"/>
              <a:ext cx="795528" cy="513778"/>
            </a:xfrm>
            <a:prstGeom prst="rect">
              <a:avLst/>
            </a:prstGeom>
            <a:noFill/>
            <a:ln w="9525">
              <a:noFill/>
              <a:miter lim="800000"/>
              <a:headEnd/>
              <a:tailEnd/>
            </a:ln>
          </p:spPr>
        </p:pic>
      </p:grpSp>
      <p:grpSp>
        <p:nvGrpSpPr>
          <p:cNvPr id="15371" name="Group 50"/>
          <p:cNvGrpSpPr>
            <a:grpSpLocks/>
          </p:cNvGrpSpPr>
          <p:nvPr/>
        </p:nvGrpSpPr>
        <p:grpSpPr bwMode="auto">
          <a:xfrm>
            <a:off x="838200" y="3429000"/>
            <a:ext cx="1828800" cy="931863"/>
            <a:chOff x="304800" y="2286000"/>
            <a:chExt cx="1828800" cy="932339"/>
          </a:xfrm>
        </p:grpSpPr>
        <p:sp>
          <p:nvSpPr>
            <p:cNvPr id="26" name="TextBox 25"/>
            <p:cNvSpPr txBox="1"/>
            <p:nvPr/>
          </p:nvSpPr>
          <p:spPr>
            <a:xfrm>
              <a:off x="304800" y="2880028"/>
              <a:ext cx="1828800" cy="338311"/>
            </a:xfrm>
            <a:prstGeom prst="rect">
              <a:avLst/>
            </a:prstGeom>
            <a:noFill/>
          </p:spPr>
          <p:txBody>
            <a:bodyPr>
              <a:spAutoFit/>
            </a:bodyPr>
            <a:lstStyle/>
            <a:p>
              <a:pPr algn="ctr" fontAlgn="auto">
                <a:spcBef>
                  <a:spcPts val="0"/>
                </a:spcBef>
                <a:spcAft>
                  <a:spcPts val="0"/>
                </a:spcAft>
                <a:defRPr/>
              </a:pPr>
              <a:r>
                <a:rPr lang="en-US" sz="800" dirty="0">
                  <a:latin typeface="+mj-lt"/>
                  <a:cs typeface="+mn-cs"/>
                </a:rPr>
                <a:t> WO300</a:t>
              </a:r>
            </a:p>
            <a:p>
              <a:pPr algn="ctr" fontAlgn="auto">
                <a:spcBef>
                  <a:spcPts val="0"/>
                </a:spcBef>
                <a:spcAft>
                  <a:spcPts val="0"/>
                </a:spcAft>
                <a:defRPr/>
              </a:pPr>
              <a:r>
                <a:rPr lang="en-US" sz="800" dirty="0">
                  <a:latin typeface="+mj-lt"/>
                  <a:cs typeface="+mn-cs"/>
                </a:rPr>
                <a:t>(Over-the-Head Monaural)</a:t>
              </a:r>
              <a:endParaRPr lang="en-US" sz="800" dirty="0">
                <a:latin typeface="+mj-lt"/>
                <a:cs typeface="+mn-cs"/>
              </a:endParaRPr>
            </a:p>
          </p:txBody>
        </p:sp>
        <p:pic>
          <p:nvPicPr>
            <p:cNvPr id="15385" name="Picture 6" descr="Read more"/>
            <p:cNvPicPr>
              <a:picLocks noChangeAspect="1" noChangeArrowheads="1"/>
            </p:cNvPicPr>
            <p:nvPr/>
          </p:nvPicPr>
          <p:blipFill>
            <a:blip r:embed="rId4"/>
            <a:srcRect/>
            <a:stretch>
              <a:fillRect/>
            </a:stretch>
          </p:blipFill>
          <p:spPr bwMode="auto">
            <a:xfrm>
              <a:off x="1003173" y="2286000"/>
              <a:ext cx="432054" cy="576072"/>
            </a:xfrm>
            <a:prstGeom prst="rect">
              <a:avLst/>
            </a:prstGeom>
            <a:noFill/>
            <a:ln w="9525">
              <a:noFill/>
              <a:miter lim="800000"/>
              <a:headEnd/>
              <a:tailEnd/>
            </a:ln>
          </p:spPr>
        </p:pic>
      </p:grpSp>
      <p:grpSp>
        <p:nvGrpSpPr>
          <p:cNvPr id="15372" name="Group 49"/>
          <p:cNvGrpSpPr>
            <a:grpSpLocks/>
          </p:cNvGrpSpPr>
          <p:nvPr/>
        </p:nvGrpSpPr>
        <p:grpSpPr bwMode="auto">
          <a:xfrm>
            <a:off x="2181225" y="3429000"/>
            <a:ext cx="1552575" cy="931863"/>
            <a:chOff x="228600" y="3276600"/>
            <a:chExt cx="1552753" cy="932339"/>
          </a:xfrm>
        </p:grpSpPr>
        <p:sp>
          <p:nvSpPr>
            <p:cNvPr id="46" name="TextBox 45"/>
            <p:cNvSpPr txBox="1"/>
            <p:nvPr/>
          </p:nvSpPr>
          <p:spPr>
            <a:xfrm>
              <a:off x="228600" y="3870628"/>
              <a:ext cx="1552753" cy="338311"/>
            </a:xfrm>
            <a:prstGeom prst="rect">
              <a:avLst/>
            </a:prstGeom>
            <a:noFill/>
          </p:spPr>
          <p:txBody>
            <a:bodyPr>
              <a:spAutoFit/>
            </a:bodyPr>
            <a:lstStyle/>
            <a:p>
              <a:pPr algn="ctr" fontAlgn="auto">
                <a:spcBef>
                  <a:spcPts val="0"/>
                </a:spcBef>
                <a:spcAft>
                  <a:spcPts val="0"/>
                </a:spcAft>
                <a:defRPr/>
              </a:pPr>
              <a:r>
                <a:rPr lang="en-US" sz="800" dirty="0">
                  <a:latin typeface="+mn-lt"/>
                  <a:cs typeface="+mn-cs"/>
                </a:rPr>
                <a:t> </a:t>
              </a:r>
              <a:r>
                <a:rPr lang="en-US" sz="800" dirty="0">
                  <a:latin typeface="+mj-lt"/>
                  <a:cs typeface="+mn-cs"/>
                </a:rPr>
                <a:t>WO350</a:t>
              </a:r>
            </a:p>
            <a:p>
              <a:pPr algn="ctr" fontAlgn="auto">
                <a:spcBef>
                  <a:spcPts val="0"/>
                </a:spcBef>
                <a:spcAft>
                  <a:spcPts val="0"/>
                </a:spcAft>
                <a:defRPr/>
              </a:pPr>
              <a:r>
                <a:rPr lang="en-US" sz="800" dirty="0">
                  <a:latin typeface="+mj-lt"/>
                  <a:cs typeface="+mn-cs"/>
                </a:rPr>
                <a:t>(Over-the-Head Binaural)</a:t>
              </a:r>
              <a:endParaRPr lang="en-US" sz="800" dirty="0">
                <a:latin typeface="+mj-lt"/>
                <a:cs typeface="+mn-cs"/>
              </a:endParaRPr>
            </a:p>
          </p:txBody>
        </p:sp>
        <p:pic>
          <p:nvPicPr>
            <p:cNvPr id="15383" name="Picture 8" descr="Read more"/>
            <p:cNvPicPr>
              <a:picLocks noChangeAspect="1" noChangeArrowheads="1"/>
            </p:cNvPicPr>
            <p:nvPr/>
          </p:nvPicPr>
          <p:blipFill>
            <a:blip r:embed="rId5"/>
            <a:srcRect/>
            <a:stretch>
              <a:fillRect/>
            </a:stretch>
          </p:blipFill>
          <p:spPr bwMode="auto">
            <a:xfrm>
              <a:off x="780948" y="3276600"/>
              <a:ext cx="448056" cy="597408"/>
            </a:xfrm>
            <a:prstGeom prst="rect">
              <a:avLst/>
            </a:prstGeom>
            <a:noFill/>
            <a:ln w="9525">
              <a:noFill/>
              <a:miter lim="800000"/>
              <a:headEnd/>
              <a:tailEnd/>
            </a:ln>
          </p:spPr>
        </p:pic>
      </p:grpSp>
      <p:grpSp>
        <p:nvGrpSpPr>
          <p:cNvPr id="15373" name="Group 53"/>
          <p:cNvGrpSpPr>
            <a:grpSpLocks/>
          </p:cNvGrpSpPr>
          <p:nvPr/>
        </p:nvGrpSpPr>
        <p:grpSpPr bwMode="auto">
          <a:xfrm>
            <a:off x="1631950" y="1963738"/>
            <a:ext cx="1143000" cy="1066800"/>
            <a:chOff x="1662112" y="1905001"/>
            <a:chExt cx="1143000" cy="1066799"/>
          </a:xfrm>
        </p:grpSpPr>
        <p:sp>
          <p:nvSpPr>
            <p:cNvPr id="48" name="TextBox 47"/>
            <p:cNvSpPr txBox="1"/>
            <p:nvPr/>
          </p:nvSpPr>
          <p:spPr>
            <a:xfrm>
              <a:off x="1662112" y="2633662"/>
              <a:ext cx="1143000" cy="338138"/>
            </a:xfrm>
            <a:prstGeom prst="rect">
              <a:avLst/>
            </a:prstGeom>
            <a:noFill/>
          </p:spPr>
          <p:txBody>
            <a:bodyPr>
              <a:spAutoFit/>
            </a:bodyPr>
            <a:lstStyle/>
            <a:p>
              <a:pPr algn="ctr" fontAlgn="auto">
                <a:spcBef>
                  <a:spcPts val="0"/>
                </a:spcBef>
                <a:spcAft>
                  <a:spcPts val="0"/>
                </a:spcAft>
                <a:defRPr/>
              </a:pPr>
              <a:r>
                <a:rPr lang="en-US" sz="800" dirty="0">
                  <a:latin typeface="+mn-lt"/>
                  <a:cs typeface="+mn-cs"/>
                </a:rPr>
                <a:t> </a:t>
              </a:r>
              <a:r>
                <a:rPr lang="en-US" sz="800" dirty="0">
                  <a:latin typeface="+mj-lt"/>
                  <a:cs typeface="+mn-cs"/>
                </a:rPr>
                <a:t>W430 </a:t>
              </a:r>
            </a:p>
            <a:p>
              <a:pPr algn="ctr" fontAlgn="auto">
                <a:spcBef>
                  <a:spcPts val="0"/>
                </a:spcBef>
                <a:spcAft>
                  <a:spcPts val="0"/>
                </a:spcAft>
                <a:defRPr/>
              </a:pPr>
              <a:r>
                <a:rPr lang="en-US" sz="800" dirty="0">
                  <a:latin typeface="+mj-lt"/>
                  <a:cs typeface="+mn-cs"/>
                </a:rPr>
                <a:t>(Over-the-Ear)</a:t>
              </a:r>
              <a:endParaRPr lang="en-US" sz="800" dirty="0">
                <a:latin typeface="+mj-lt"/>
                <a:cs typeface="+mn-cs"/>
              </a:endParaRPr>
            </a:p>
          </p:txBody>
        </p:sp>
        <p:pic>
          <p:nvPicPr>
            <p:cNvPr id="15381" name="Picture 10" descr="Read more"/>
            <p:cNvPicPr>
              <a:picLocks noChangeAspect="1" noChangeArrowheads="1"/>
            </p:cNvPicPr>
            <p:nvPr/>
          </p:nvPicPr>
          <p:blipFill>
            <a:blip r:embed="rId6"/>
            <a:srcRect/>
            <a:stretch>
              <a:fillRect/>
            </a:stretch>
          </p:blipFill>
          <p:spPr bwMode="auto">
            <a:xfrm>
              <a:off x="1867852" y="1905001"/>
              <a:ext cx="731520" cy="712437"/>
            </a:xfrm>
            <a:prstGeom prst="rect">
              <a:avLst/>
            </a:prstGeom>
            <a:noFill/>
            <a:ln w="9525">
              <a:noFill/>
              <a:miter lim="800000"/>
              <a:headEnd/>
              <a:tailEnd/>
            </a:ln>
          </p:spPr>
        </p:pic>
      </p:grpSp>
      <p:grpSp>
        <p:nvGrpSpPr>
          <p:cNvPr id="15374" name="Group 54"/>
          <p:cNvGrpSpPr>
            <a:grpSpLocks/>
          </p:cNvGrpSpPr>
          <p:nvPr/>
        </p:nvGrpSpPr>
        <p:grpSpPr bwMode="auto">
          <a:xfrm>
            <a:off x="1741488" y="5334000"/>
            <a:ext cx="922337" cy="1066800"/>
            <a:chOff x="1600609" y="5181599"/>
            <a:chExt cx="922020" cy="1066801"/>
          </a:xfrm>
        </p:grpSpPr>
        <p:sp>
          <p:nvSpPr>
            <p:cNvPr id="35" name="TextBox 34"/>
            <p:cNvSpPr txBox="1"/>
            <p:nvPr/>
          </p:nvSpPr>
          <p:spPr>
            <a:xfrm>
              <a:off x="1600609" y="5910263"/>
              <a:ext cx="922020" cy="338137"/>
            </a:xfrm>
            <a:prstGeom prst="rect">
              <a:avLst/>
            </a:prstGeom>
            <a:noFill/>
          </p:spPr>
          <p:txBody>
            <a:bodyPr>
              <a:spAutoFit/>
            </a:bodyPr>
            <a:lstStyle/>
            <a:p>
              <a:pPr algn="ctr" fontAlgn="auto">
                <a:spcBef>
                  <a:spcPts val="0"/>
                </a:spcBef>
                <a:spcAft>
                  <a:spcPts val="0"/>
                </a:spcAft>
                <a:defRPr/>
              </a:pPr>
              <a:r>
                <a:rPr lang="en-US" sz="800" dirty="0">
                  <a:latin typeface="+mj-lt"/>
                  <a:cs typeface="+mn-cs"/>
                </a:rPr>
                <a:t>CS50-USB</a:t>
              </a:r>
            </a:p>
            <a:p>
              <a:pPr algn="ctr" fontAlgn="auto">
                <a:spcBef>
                  <a:spcPts val="0"/>
                </a:spcBef>
                <a:spcAft>
                  <a:spcPts val="0"/>
                </a:spcAft>
                <a:defRPr/>
              </a:pPr>
              <a:r>
                <a:rPr lang="en-US" sz="800" dirty="0">
                  <a:latin typeface="+mj-lt"/>
                  <a:cs typeface="+mn-cs"/>
                </a:rPr>
                <a:t>(Convertible)</a:t>
              </a:r>
              <a:endParaRPr lang="en-US" sz="800" dirty="0">
                <a:latin typeface="+mj-lt"/>
                <a:cs typeface="+mn-cs"/>
              </a:endParaRPr>
            </a:p>
          </p:txBody>
        </p:sp>
        <p:pic>
          <p:nvPicPr>
            <p:cNvPr id="15379" name="Picture 20" descr="Read more"/>
            <p:cNvPicPr>
              <a:picLocks noChangeAspect="1" noChangeArrowheads="1"/>
            </p:cNvPicPr>
            <p:nvPr/>
          </p:nvPicPr>
          <p:blipFill>
            <a:blip r:embed="rId7"/>
            <a:srcRect/>
            <a:stretch>
              <a:fillRect/>
            </a:stretch>
          </p:blipFill>
          <p:spPr bwMode="auto">
            <a:xfrm>
              <a:off x="1695859" y="5181599"/>
              <a:ext cx="731520" cy="719993"/>
            </a:xfrm>
            <a:prstGeom prst="rect">
              <a:avLst/>
            </a:prstGeom>
            <a:noFill/>
            <a:ln w="9525">
              <a:noFill/>
              <a:miter lim="800000"/>
              <a:headEnd/>
              <a:tailEnd/>
            </a:ln>
          </p:spPr>
        </p:pic>
      </p:grpSp>
      <p:sp>
        <p:nvSpPr>
          <p:cNvPr id="37" name="TextBox 36"/>
          <p:cNvSpPr txBox="1"/>
          <p:nvPr/>
        </p:nvSpPr>
        <p:spPr>
          <a:xfrm>
            <a:off x="8229600" y="6627813"/>
            <a:ext cx="1219200" cy="230187"/>
          </a:xfrm>
          <a:prstGeom prst="rect">
            <a:avLst/>
          </a:prstGeom>
          <a:noFill/>
        </p:spPr>
        <p:txBody>
          <a:bodyPr>
            <a:spAutoFit/>
          </a:bodyPr>
          <a:lstStyle/>
          <a:p>
            <a:pPr fontAlgn="auto">
              <a:spcBef>
                <a:spcPts val="0"/>
              </a:spcBef>
              <a:spcAft>
                <a:spcPts val="0"/>
              </a:spcAft>
              <a:defRPr/>
            </a:pPr>
            <a:r>
              <a:rPr lang="en-US" sz="900" dirty="0">
                <a:solidFill>
                  <a:schemeClr val="tx1">
                    <a:lumMod val="65000"/>
                    <a:lumOff val="35000"/>
                  </a:schemeClr>
                </a:solidFill>
                <a:latin typeface="+mn-lt"/>
                <a:cs typeface="+mn-cs"/>
              </a:rPr>
              <a:t>IBM - pg. 2 </a:t>
            </a:r>
            <a:endParaRPr lang="en-US" sz="900" dirty="0">
              <a:solidFill>
                <a:schemeClr val="tx1">
                  <a:lumMod val="65000"/>
                  <a:lumOff val="35000"/>
                </a:schemeClr>
              </a:solidFill>
              <a:latin typeface="+mn-lt"/>
              <a:cs typeface="+mn-cs"/>
            </a:endParaRPr>
          </a:p>
        </p:txBody>
      </p:sp>
      <p:pic>
        <p:nvPicPr>
          <p:cNvPr id="15376" name="Picture 35" descr="IBM logo2.jpg"/>
          <p:cNvPicPr>
            <a:picLocks noChangeAspect="1"/>
          </p:cNvPicPr>
          <p:nvPr/>
        </p:nvPicPr>
        <p:blipFill>
          <a:blip r:embed="rId8"/>
          <a:srcRect/>
          <a:stretch>
            <a:fillRect/>
          </a:stretch>
        </p:blipFill>
        <p:spPr bwMode="auto">
          <a:xfrm>
            <a:off x="8401050" y="69850"/>
            <a:ext cx="731838" cy="292100"/>
          </a:xfrm>
          <a:prstGeom prst="rect">
            <a:avLst/>
          </a:prstGeom>
          <a:noFill/>
          <a:ln w="9525">
            <a:noFill/>
            <a:miter lim="800000"/>
            <a:headEnd/>
            <a:tailEnd/>
          </a:ln>
        </p:spPr>
      </p:pic>
      <p:pic>
        <p:nvPicPr>
          <p:cNvPr id="15377" name="Picture 30" descr="PLTheader.jpg"/>
          <p:cNvPicPr>
            <a:picLocks noChangeAspect="1" noChangeArrowheads="1"/>
          </p:cNvPicPr>
          <p:nvPr/>
        </p:nvPicPr>
        <p:blipFill>
          <a:blip r:embed="rId9"/>
          <a:srcRect t="33459" r="75618" b="33459"/>
          <a:stretch>
            <a:fillRect/>
          </a:stretch>
        </p:blipFill>
        <p:spPr bwMode="auto">
          <a:xfrm>
            <a:off x="123825" y="6553200"/>
            <a:ext cx="1741488"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74625" y="0"/>
            <a:ext cx="7162800" cy="430213"/>
          </a:xfrm>
          <a:prstGeom prst="rect">
            <a:avLst/>
          </a:prstGeom>
          <a:noFill/>
          <a:ln w="9525">
            <a:noFill/>
            <a:miter lim="800000"/>
            <a:headEnd/>
            <a:tailEnd/>
          </a:ln>
        </p:spPr>
        <p:txBody>
          <a:bodyPr>
            <a:spAutoFit/>
          </a:bodyPr>
          <a:lstStyle/>
          <a:p>
            <a:r>
              <a:rPr lang="en-US" sz="2200" b="1">
                <a:solidFill>
                  <a:srgbClr val="1F497D"/>
                </a:solidFill>
                <a:latin typeface="Calibri" pitchFamily="34" charset="0"/>
              </a:rPr>
              <a:t>Features Guide for Bluetooth and USB Audio Devices</a:t>
            </a:r>
            <a:endParaRPr lang="en-US" sz="2200" b="1">
              <a:solidFill>
                <a:srgbClr val="1F497D"/>
              </a:solidFill>
              <a:latin typeface="Calibri" pitchFamily="34" charset="0"/>
              <a:cs typeface="HELVETICA" pitchFamily="34" charset="0"/>
            </a:endParaRPr>
          </a:p>
        </p:txBody>
      </p:sp>
      <p:sp>
        <p:nvSpPr>
          <p:cNvPr id="4" name="Rectangle 3"/>
          <p:cNvSpPr/>
          <p:nvPr/>
        </p:nvSpPr>
        <p:spPr>
          <a:xfrm>
            <a:off x="174625" y="381000"/>
            <a:ext cx="7162800" cy="1003300"/>
          </a:xfrm>
          <a:prstGeom prst="rect">
            <a:avLst/>
          </a:prstGeom>
        </p:spPr>
        <p:txBody>
          <a:bodyPr>
            <a:spAutoFit/>
          </a:bodyPr>
          <a:lstStyle/>
          <a:p>
            <a:pPr fontAlgn="auto">
              <a:lnSpc>
                <a:spcPts val="1200"/>
              </a:lnSpc>
              <a:spcBef>
                <a:spcPts val="0"/>
              </a:spcBef>
              <a:spcAft>
                <a:spcPts val="0"/>
              </a:spcAft>
              <a:defRPr/>
            </a:pPr>
            <a:r>
              <a:rPr lang="en-US" sz="1050" dirty="0">
                <a:solidFill>
                  <a:schemeClr val="tx1">
                    <a:lumMod val="65000"/>
                    <a:lumOff val="35000"/>
                  </a:schemeClr>
                </a:solidFill>
                <a:latin typeface="+mn-lt"/>
                <a:cs typeface="+mn-cs"/>
              </a:rPr>
              <a:t>New features for Plantronics® audio devices incorporate sensor technology and Plantronics Unified Runtime Engine to create a more seamless and smarter user experience for mobile and PC communications. Answer incoming calls simply by putting the headset on, remove the headset to pause streaming media, and synchronize presence updates across devices and soft phones.</a:t>
            </a:r>
          </a:p>
          <a:p>
            <a:pPr fontAlgn="auto">
              <a:lnSpc>
                <a:spcPts val="1100"/>
              </a:lnSpc>
              <a:spcBef>
                <a:spcPts val="0"/>
              </a:spcBef>
              <a:spcAft>
                <a:spcPts val="0"/>
              </a:spcAft>
              <a:defRPr/>
            </a:pPr>
            <a:endParaRPr lang="en-US" sz="1050" dirty="0">
              <a:solidFill>
                <a:schemeClr val="tx1">
                  <a:lumMod val="65000"/>
                  <a:lumOff val="35000"/>
                </a:schemeClr>
              </a:solidFill>
              <a:latin typeface="+mn-lt"/>
              <a:cs typeface="+mn-cs"/>
            </a:endParaRPr>
          </a:p>
          <a:p>
            <a:pPr fontAlgn="auto">
              <a:lnSpc>
                <a:spcPts val="1200"/>
              </a:lnSpc>
              <a:spcBef>
                <a:spcPts val="0"/>
              </a:spcBef>
              <a:spcAft>
                <a:spcPts val="0"/>
              </a:spcAft>
              <a:defRPr/>
            </a:pPr>
            <a:r>
              <a:rPr lang="en-US" sz="1050" dirty="0">
                <a:solidFill>
                  <a:schemeClr val="tx1">
                    <a:lumMod val="65000"/>
                    <a:lumOff val="35000"/>
                  </a:schemeClr>
                </a:solidFill>
                <a:latin typeface="+mn-lt"/>
                <a:cs typeface="+mn-cs"/>
              </a:rPr>
              <a:t> </a:t>
            </a:r>
          </a:p>
          <a:p>
            <a:pPr fontAlgn="auto">
              <a:lnSpc>
                <a:spcPts val="1200"/>
              </a:lnSpc>
              <a:spcBef>
                <a:spcPts val="0"/>
              </a:spcBef>
              <a:spcAft>
                <a:spcPts val="1200"/>
              </a:spcAft>
              <a:defRPr/>
            </a:pPr>
            <a:endParaRPr lang="en-US" sz="1050" dirty="0">
              <a:solidFill>
                <a:schemeClr val="tx1">
                  <a:lumMod val="50000"/>
                  <a:lumOff val="50000"/>
                </a:schemeClr>
              </a:solidFill>
              <a:latin typeface="+mn-lt"/>
              <a:cs typeface="+mn-cs"/>
            </a:endParaRPr>
          </a:p>
        </p:txBody>
      </p:sp>
      <p:sp>
        <p:nvSpPr>
          <p:cNvPr id="10" name="Rectangle 9"/>
          <p:cNvSpPr/>
          <p:nvPr/>
        </p:nvSpPr>
        <p:spPr>
          <a:xfrm>
            <a:off x="250825" y="1219200"/>
            <a:ext cx="8412163" cy="3048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anchor="ctr"/>
          <a:lstStyle/>
          <a:p>
            <a:pPr fontAlgn="auto">
              <a:spcBef>
                <a:spcPts val="0"/>
              </a:spcBef>
              <a:spcAft>
                <a:spcPts val="0"/>
              </a:spcAft>
              <a:defRPr/>
            </a:pPr>
            <a:r>
              <a:rPr lang="en-US" sz="1600" i="1" spc="-100" dirty="0">
                <a:solidFill>
                  <a:srgbClr val="FFCC00"/>
                </a:solidFill>
              </a:rPr>
              <a:t>Next Generation  </a:t>
            </a:r>
            <a:r>
              <a:rPr lang="en-US" sz="1600" dirty="0">
                <a:solidFill>
                  <a:schemeClr val="bg1"/>
                </a:solidFill>
              </a:rPr>
              <a:t>Voyager™ Bluetooth Headsets</a:t>
            </a:r>
            <a:endParaRPr lang="en-US" sz="1600" dirty="0">
              <a:solidFill>
                <a:schemeClr val="bg1"/>
              </a:solidFill>
            </a:endParaRPr>
          </a:p>
        </p:txBody>
      </p:sp>
      <p:sp>
        <p:nvSpPr>
          <p:cNvPr id="17" name="Rectangle 16"/>
          <p:cNvSpPr/>
          <p:nvPr/>
        </p:nvSpPr>
        <p:spPr>
          <a:xfrm>
            <a:off x="4271963" y="2057400"/>
            <a:ext cx="3979862" cy="1323975"/>
          </a:xfrm>
          <a:prstGeom prst="rect">
            <a:avLst/>
          </a:prstGeom>
        </p:spPr>
        <p:txBody>
          <a:bodyPr>
            <a:spAutoFit/>
          </a:bodyPr>
          <a:lstStyle/>
          <a:p>
            <a:pPr fontAlgn="auto">
              <a:lnSpc>
                <a:spcPts val="1200"/>
              </a:lnSpc>
              <a:spcBef>
                <a:spcPts val="0"/>
              </a:spcBef>
              <a:spcAft>
                <a:spcPts val="600"/>
              </a:spcAft>
              <a:defRPr/>
            </a:pPr>
            <a:r>
              <a:rPr lang="en-US" sz="1000" b="1" dirty="0">
                <a:solidFill>
                  <a:srgbClr val="1F497D"/>
                </a:solidFill>
                <a:latin typeface="Calibri" pitchFamily="34" charset="0"/>
                <a:cs typeface="+mn-cs"/>
              </a:rPr>
              <a:t>Voyager PRO UC </a:t>
            </a:r>
            <a:r>
              <a:rPr lang="en-US" sz="1000" dirty="0">
                <a:solidFill>
                  <a:schemeClr val="tx1">
                    <a:lumMod val="65000"/>
                    <a:lumOff val="35000"/>
                  </a:schemeClr>
                </a:solidFill>
                <a:latin typeface="+mn-lt"/>
                <a:cs typeface="+mn-cs"/>
              </a:rPr>
              <a:t>integrates the new Smart Sensor technology for a seamless user experience, and incorporates AudioIQ²™ and WindSmart® technology for clear voice quality, all with a single button to manage PC and mobile calls. </a:t>
            </a:r>
          </a:p>
          <a:p>
            <a:pPr fontAlgn="auto">
              <a:lnSpc>
                <a:spcPts val="1200"/>
              </a:lnSpc>
              <a:spcBef>
                <a:spcPts val="0"/>
              </a:spcBef>
              <a:spcAft>
                <a:spcPts val="600"/>
              </a:spcAft>
              <a:defRPr/>
            </a:pPr>
            <a:r>
              <a:rPr lang="en-US" sz="1000" b="1" dirty="0">
                <a:solidFill>
                  <a:srgbClr val="1F497D"/>
                </a:solidFill>
                <a:latin typeface="+mn-lt"/>
                <a:cs typeface="+mn-cs"/>
              </a:rPr>
              <a:t>Device Connections: </a:t>
            </a:r>
            <a:r>
              <a:rPr lang="en-US" sz="1000" dirty="0">
                <a:solidFill>
                  <a:schemeClr val="tx1">
                    <a:lumMod val="65000"/>
                    <a:lumOff val="35000"/>
                  </a:schemeClr>
                </a:solidFill>
                <a:latin typeface="+mn-lt"/>
                <a:cs typeface="+mn-cs"/>
              </a:rPr>
              <a:t>Bluetooth® equipped mobile Phone + PC. </a:t>
            </a:r>
          </a:p>
          <a:p>
            <a:pPr fontAlgn="auto">
              <a:lnSpc>
                <a:spcPts val="1200"/>
              </a:lnSpc>
              <a:spcBef>
                <a:spcPts val="0"/>
              </a:spcBef>
              <a:spcAft>
                <a:spcPts val="600"/>
              </a:spcAft>
              <a:defRPr/>
            </a:pPr>
            <a:r>
              <a:rPr lang="en-US" sz="1000" b="1" dirty="0">
                <a:solidFill>
                  <a:srgbClr val="1F497D"/>
                </a:solidFill>
                <a:latin typeface="+mn-lt"/>
                <a:cs typeface="+mn-cs"/>
              </a:rPr>
              <a:t>Software Compatibility: </a:t>
            </a:r>
            <a:r>
              <a:rPr lang="en-US" sz="1000" dirty="0">
                <a:solidFill>
                  <a:schemeClr val="tx1">
                    <a:lumMod val="65000"/>
                    <a:lumOff val="35000"/>
                  </a:schemeClr>
                </a:solidFill>
                <a:latin typeface="Calibri" pitchFamily="34" charset="0"/>
                <a:cs typeface="+mn-cs"/>
              </a:rPr>
              <a:t>Remote call control enabled by Plantronics Headset Call Control Plug-In v2.0 for IBM® Lotus® Sametime® </a:t>
            </a:r>
          </a:p>
        </p:txBody>
      </p:sp>
      <p:sp>
        <p:nvSpPr>
          <p:cNvPr id="28" name="Rectangle 27"/>
          <p:cNvSpPr/>
          <p:nvPr/>
        </p:nvSpPr>
        <p:spPr>
          <a:xfrm>
            <a:off x="250825" y="3887788"/>
            <a:ext cx="8412163" cy="3048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anchor="ctr"/>
          <a:lstStyle/>
          <a:p>
            <a:pPr fontAlgn="auto">
              <a:spcBef>
                <a:spcPts val="0"/>
              </a:spcBef>
              <a:spcAft>
                <a:spcPts val="0"/>
              </a:spcAft>
              <a:defRPr/>
            </a:pPr>
            <a:r>
              <a:rPr lang="en-US" sz="1600" dirty="0">
                <a:solidFill>
                  <a:schemeClr val="bg1"/>
                </a:solidFill>
              </a:rPr>
              <a:t>Calisto® USB Phones</a:t>
            </a:r>
            <a:endParaRPr lang="en-US" sz="1600" dirty="0">
              <a:solidFill>
                <a:schemeClr val="bg1"/>
              </a:solidFill>
            </a:endParaRPr>
          </a:p>
        </p:txBody>
      </p:sp>
      <p:sp>
        <p:nvSpPr>
          <p:cNvPr id="39" name="Rectangle 38"/>
          <p:cNvSpPr/>
          <p:nvPr/>
        </p:nvSpPr>
        <p:spPr>
          <a:xfrm>
            <a:off x="4271963" y="4725988"/>
            <a:ext cx="3903662" cy="1670050"/>
          </a:xfrm>
          <a:prstGeom prst="rect">
            <a:avLst/>
          </a:prstGeom>
        </p:spPr>
        <p:txBody>
          <a:bodyPr>
            <a:spAutoFit/>
          </a:bodyPr>
          <a:lstStyle/>
          <a:p>
            <a:pPr fontAlgn="auto">
              <a:lnSpc>
                <a:spcPts val="1200"/>
              </a:lnSpc>
              <a:spcBef>
                <a:spcPts val="0"/>
              </a:spcBef>
              <a:spcAft>
                <a:spcPts val="600"/>
              </a:spcAft>
              <a:defRPr/>
            </a:pPr>
            <a:r>
              <a:rPr lang="en-US" sz="1000" b="1" dirty="0">
                <a:solidFill>
                  <a:srgbClr val="1F497D"/>
                </a:solidFill>
                <a:latin typeface="Calibri" pitchFamily="34" charset="0"/>
                <a:cs typeface="+mn-cs"/>
              </a:rPr>
              <a:t>Calisto 420 </a:t>
            </a:r>
            <a:r>
              <a:rPr lang="en-US" sz="1000" dirty="0">
                <a:solidFill>
                  <a:schemeClr val="tx1">
                    <a:lumMod val="65000"/>
                    <a:lumOff val="35000"/>
                  </a:schemeClr>
                </a:solidFill>
                <a:latin typeface="Calibri" pitchFamily="34" charset="0"/>
                <a:cs typeface="+mn-cs"/>
              </a:rPr>
              <a:t>is a compact, hands-free alternative for high quality PC-based calls and web conferencing, providing volume and mute call control with a 360-degree microphone.</a:t>
            </a:r>
          </a:p>
          <a:p>
            <a:pPr fontAlgn="auto">
              <a:lnSpc>
                <a:spcPts val="1200"/>
              </a:lnSpc>
              <a:spcBef>
                <a:spcPts val="0"/>
              </a:spcBef>
              <a:spcAft>
                <a:spcPts val="600"/>
              </a:spcAft>
              <a:defRPr/>
            </a:pPr>
            <a:r>
              <a:rPr lang="en-US" sz="1000" b="1" dirty="0">
                <a:solidFill>
                  <a:srgbClr val="1F497D"/>
                </a:solidFill>
                <a:latin typeface="Calibri" pitchFamily="34" charset="0"/>
                <a:cs typeface="+mn-cs"/>
              </a:rPr>
              <a:t>Device Connection:  </a:t>
            </a:r>
            <a:r>
              <a:rPr lang="en-US" sz="1000" dirty="0">
                <a:solidFill>
                  <a:schemeClr val="tx1">
                    <a:lumMod val="65000"/>
                    <a:lumOff val="35000"/>
                  </a:schemeClr>
                </a:solidFill>
                <a:latin typeface="Calibri" pitchFamily="34" charset="0"/>
                <a:cs typeface="+mn-cs"/>
              </a:rPr>
              <a:t>PC via USB cable.</a:t>
            </a:r>
            <a:r>
              <a:rPr lang="en-US" sz="1000" dirty="0">
                <a:solidFill>
                  <a:schemeClr val="bg1">
                    <a:lumMod val="50000"/>
                  </a:schemeClr>
                </a:solidFill>
                <a:latin typeface="Calibri" pitchFamily="34" charset="0"/>
                <a:cs typeface="+mn-cs"/>
              </a:rPr>
              <a:t>	</a:t>
            </a:r>
          </a:p>
          <a:p>
            <a:pPr fontAlgn="auto">
              <a:lnSpc>
                <a:spcPts val="1200"/>
              </a:lnSpc>
              <a:spcBef>
                <a:spcPts val="0"/>
              </a:spcBef>
              <a:spcAft>
                <a:spcPts val="600"/>
              </a:spcAft>
              <a:defRPr/>
            </a:pPr>
            <a:r>
              <a:rPr lang="en-US" sz="1000" b="1" dirty="0">
                <a:solidFill>
                  <a:srgbClr val="1F497D"/>
                </a:solidFill>
                <a:latin typeface="Calibri" pitchFamily="34" charset="0"/>
                <a:cs typeface="+mn-cs"/>
              </a:rPr>
              <a:t>Software Compatibility:</a:t>
            </a:r>
            <a:r>
              <a:rPr lang="en-US" sz="1000" dirty="0">
                <a:solidFill>
                  <a:schemeClr val="tx1">
                    <a:lumMod val="65000"/>
                    <a:lumOff val="35000"/>
                  </a:schemeClr>
                </a:solidFill>
                <a:latin typeface="Calibri" pitchFamily="34" charset="0"/>
                <a:cs typeface="+mn-cs"/>
              </a:rPr>
              <a:t> Volume and mute control enabled by Plantronics Headset Call Control Plug-In v2.0 for IBM Lotus Sametime </a:t>
            </a:r>
            <a:endParaRPr lang="en-US" sz="1000" dirty="0">
              <a:solidFill>
                <a:schemeClr val="bg1">
                  <a:lumMod val="50000"/>
                </a:schemeClr>
              </a:solidFill>
              <a:latin typeface="Calibri" pitchFamily="34" charset="0"/>
              <a:cs typeface="+mn-cs"/>
            </a:endParaRPr>
          </a:p>
          <a:p>
            <a:pPr fontAlgn="auto">
              <a:lnSpc>
                <a:spcPct val="110000"/>
              </a:lnSpc>
              <a:spcBef>
                <a:spcPts val="0"/>
              </a:spcBef>
              <a:spcAft>
                <a:spcPts val="600"/>
              </a:spcAft>
              <a:defRPr/>
            </a:pPr>
            <a:endParaRPr lang="en-US" sz="1000" dirty="0">
              <a:solidFill>
                <a:schemeClr val="bg1">
                  <a:lumMod val="50000"/>
                </a:schemeClr>
              </a:solidFill>
              <a:latin typeface="Calibri" pitchFamily="34" charset="0"/>
              <a:cs typeface="+mn-cs"/>
            </a:endParaRPr>
          </a:p>
          <a:p>
            <a:pPr fontAlgn="auto">
              <a:lnSpc>
                <a:spcPct val="110000"/>
              </a:lnSpc>
              <a:spcBef>
                <a:spcPts val="0"/>
              </a:spcBef>
              <a:spcAft>
                <a:spcPts val="600"/>
              </a:spcAft>
              <a:defRPr/>
            </a:pPr>
            <a:endParaRPr lang="en-US" sz="1050" dirty="0">
              <a:solidFill>
                <a:schemeClr val="bg1">
                  <a:lumMod val="50000"/>
                </a:schemeClr>
              </a:solidFill>
              <a:latin typeface="Calibri" pitchFamily="34" charset="0"/>
              <a:cs typeface="+mn-cs"/>
            </a:endParaRPr>
          </a:p>
        </p:txBody>
      </p:sp>
      <p:pic>
        <p:nvPicPr>
          <p:cNvPr id="16391" name="Picture 6" descr="Read more"/>
          <p:cNvPicPr>
            <a:picLocks noChangeAspect="1" noChangeArrowheads="1"/>
          </p:cNvPicPr>
          <p:nvPr/>
        </p:nvPicPr>
        <p:blipFill>
          <a:blip r:embed="rId2"/>
          <a:srcRect/>
          <a:stretch>
            <a:fillRect/>
          </a:stretch>
        </p:blipFill>
        <p:spPr bwMode="auto">
          <a:xfrm>
            <a:off x="1504950" y="4881563"/>
            <a:ext cx="1057275" cy="755650"/>
          </a:xfrm>
          <a:prstGeom prst="rect">
            <a:avLst/>
          </a:prstGeom>
          <a:noFill/>
          <a:ln w="9525">
            <a:noFill/>
            <a:miter lim="800000"/>
            <a:headEnd/>
            <a:tailEnd/>
          </a:ln>
        </p:spPr>
      </p:pic>
      <p:sp>
        <p:nvSpPr>
          <p:cNvPr id="50" name="TextBox 49"/>
          <p:cNvSpPr txBox="1"/>
          <p:nvPr/>
        </p:nvSpPr>
        <p:spPr>
          <a:xfrm>
            <a:off x="1362075" y="5759450"/>
            <a:ext cx="1343025" cy="338138"/>
          </a:xfrm>
          <a:prstGeom prst="rect">
            <a:avLst/>
          </a:prstGeom>
          <a:noFill/>
        </p:spPr>
        <p:txBody>
          <a:bodyPr>
            <a:spAutoFit/>
          </a:bodyPr>
          <a:lstStyle/>
          <a:p>
            <a:pPr algn="ctr" fontAlgn="auto">
              <a:spcBef>
                <a:spcPts val="0"/>
              </a:spcBef>
              <a:spcAft>
                <a:spcPts val="0"/>
              </a:spcAft>
              <a:defRPr/>
            </a:pPr>
            <a:r>
              <a:rPr lang="en-US" sz="800" dirty="0">
                <a:latin typeface="+mj-lt"/>
                <a:cs typeface="+mn-cs"/>
              </a:rPr>
              <a:t>Calisto 420 </a:t>
            </a:r>
          </a:p>
          <a:p>
            <a:pPr algn="ctr" fontAlgn="auto">
              <a:spcBef>
                <a:spcPts val="0"/>
              </a:spcBef>
              <a:spcAft>
                <a:spcPts val="0"/>
              </a:spcAft>
              <a:defRPr/>
            </a:pPr>
            <a:r>
              <a:rPr lang="en-US" sz="800" dirty="0">
                <a:latin typeface="+mj-lt"/>
                <a:cs typeface="+mn-cs"/>
              </a:rPr>
              <a:t>(USB Speakerphone)</a:t>
            </a:r>
            <a:endParaRPr lang="en-US" sz="800" dirty="0">
              <a:latin typeface="+mj-lt"/>
              <a:cs typeface="+mn-cs"/>
            </a:endParaRPr>
          </a:p>
        </p:txBody>
      </p:sp>
      <p:grpSp>
        <p:nvGrpSpPr>
          <p:cNvPr id="16393" name="Group 21"/>
          <p:cNvGrpSpPr>
            <a:grpSpLocks/>
          </p:cNvGrpSpPr>
          <p:nvPr/>
        </p:nvGrpSpPr>
        <p:grpSpPr bwMode="auto">
          <a:xfrm>
            <a:off x="1317625" y="2133600"/>
            <a:ext cx="1524000" cy="1277938"/>
            <a:chOff x="1326311" y="1981200"/>
            <a:chExt cx="1524000" cy="1278017"/>
          </a:xfrm>
        </p:grpSpPr>
        <p:sp>
          <p:nvSpPr>
            <p:cNvPr id="16399" name="TextBox 23"/>
            <p:cNvSpPr txBox="1">
              <a:spLocks noChangeArrowheads="1"/>
            </p:cNvSpPr>
            <p:nvPr/>
          </p:nvSpPr>
          <p:spPr bwMode="auto">
            <a:xfrm>
              <a:off x="1326311" y="2920663"/>
              <a:ext cx="1524000" cy="338554"/>
            </a:xfrm>
            <a:prstGeom prst="rect">
              <a:avLst/>
            </a:prstGeom>
            <a:noFill/>
            <a:ln w="9525">
              <a:noFill/>
              <a:miter lim="800000"/>
              <a:headEnd/>
              <a:tailEnd/>
            </a:ln>
          </p:spPr>
          <p:txBody>
            <a:bodyPr>
              <a:spAutoFit/>
            </a:bodyPr>
            <a:lstStyle/>
            <a:p>
              <a:pPr algn="ctr"/>
              <a:r>
                <a:rPr lang="en-US" sz="800">
                  <a:latin typeface="Calibri" pitchFamily="34" charset="0"/>
                </a:rPr>
                <a:t>B230</a:t>
              </a:r>
            </a:p>
            <a:p>
              <a:pPr algn="ctr"/>
              <a:r>
                <a:rPr lang="en-US" sz="800">
                  <a:latin typeface="Calibri" pitchFamily="34" charset="0"/>
                </a:rPr>
                <a:t>(Voyager PRO UC)</a:t>
              </a:r>
            </a:p>
          </p:txBody>
        </p:sp>
        <p:pic>
          <p:nvPicPr>
            <p:cNvPr id="16400" name="Picture 6" descr="http://images.intomobile.com/wp-content/uploads/2010/12/Plantronics-Voyager-Pro-UC.jpg"/>
            <p:cNvPicPr>
              <a:picLocks noChangeAspect="1" noChangeArrowheads="1"/>
            </p:cNvPicPr>
            <p:nvPr/>
          </p:nvPicPr>
          <p:blipFill>
            <a:blip r:embed="rId3"/>
            <a:srcRect/>
            <a:stretch>
              <a:fillRect/>
            </a:stretch>
          </p:blipFill>
          <p:spPr bwMode="auto">
            <a:xfrm>
              <a:off x="1524000" y="1981200"/>
              <a:ext cx="1006206" cy="924276"/>
            </a:xfrm>
            <a:prstGeom prst="rect">
              <a:avLst/>
            </a:prstGeom>
            <a:noFill/>
            <a:ln w="9525">
              <a:noFill/>
              <a:miter lim="800000"/>
              <a:headEnd/>
              <a:tailEnd/>
            </a:ln>
          </p:spPr>
        </p:pic>
      </p:grpSp>
      <p:sp>
        <p:nvSpPr>
          <p:cNvPr id="18" name="TextBox 17"/>
          <p:cNvSpPr txBox="1"/>
          <p:nvPr/>
        </p:nvSpPr>
        <p:spPr>
          <a:xfrm>
            <a:off x="8382000" y="6627813"/>
            <a:ext cx="1219200" cy="230187"/>
          </a:xfrm>
          <a:prstGeom prst="rect">
            <a:avLst/>
          </a:prstGeom>
          <a:noFill/>
        </p:spPr>
        <p:txBody>
          <a:bodyPr>
            <a:spAutoFit/>
          </a:bodyPr>
          <a:lstStyle/>
          <a:p>
            <a:pPr fontAlgn="auto">
              <a:spcBef>
                <a:spcPts val="0"/>
              </a:spcBef>
              <a:spcAft>
                <a:spcPts val="0"/>
              </a:spcAft>
              <a:defRPr/>
            </a:pPr>
            <a:r>
              <a:rPr lang="en-US" sz="900" dirty="0">
                <a:solidFill>
                  <a:schemeClr val="tx1">
                    <a:lumMod val="65000"/>
                    <a:lumOff val="35000"/>
                  </a:schemeClr>
                </a:solidFill>
                <a:latin typeface="+mn-lt"/>
                <a:cs typeface="+mn-cs"/>
              </a:rPr>
              <a:t>IBM - pg. 3</a:t>
            </a:r>
            <a:endParaRPr lang="en-US" sz="900" dirty="0">
              <a:solidFill>
                <a:schemeClr val="tx1">
                  <a:lumMod val="65000"/>
                  <a:lumOff val="35000"/>
                </a:schemeClr>
              </a:solidFill>
              <a:latin typeface="+mn-lt"/>
              <a:cs typeface="+mn-cs"/>
            </a:endParaRPr>
          </a:p>
        </p:txBody>
      </p:sp>
      <p:sp>
        <p:nvSpPr>
          <p:cNvPr id="20" name="Rectangle 19"/>
          <p:cNvSpPr/>
          <p:nvPr/>
        </p:nvSpPr>
        <p:spPr>
          <a:xfrm>
            <a:off x="250825" y="1524000"/>
            <a:ext cx="8412163" cy="41116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anchor="ctr"/>
          <a:lstStyle/>
          <a:p>
            <a:pPr>
              <a:spcAft>
                <a:spcPts val="300"/>
              </a:spcAft>
              <a:defRPr/>
            </a:pPr>
            <a:r>
              <a:rPr lang="en-US" sz="900" dirty="0">
                <a:solidFill>
                  <a:srgbClr val="1F497D"/>
                </a:solidFill>
              </a:rPr>
              <a:t>Connects to a mobile phone and PC. Best for users with mixed PC and mobile phone communications.  Most advanced dual noise-canceling wireless Bluetooth® headset designed for mobile professionals,  unifying communications between PC and mobile phone calls.  Superior audio performance with PC wideband and Echo cancellation.</a:t>
            </a:r>
          </a:p>
        </p:txBody>
      </p:sp>
      <p:sp>
        <p:nvSpPr>
          <p:cNvPr id="21" name="Rectangle 20"/>
          <p:cNvSpPr/>
          <p:nvPr/>
        </p:nvSpPr>
        <p:spPr>
          <a:xfrm>
            <a:off x="250825" y="4183063"/>
            <a:ext cx="8412163" cy="4127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anchor="ctr"/>
          <a:lstStyle/>
          <a:p>
            <a:pPr fontAlgn="auto">
              <a:spcBef>
                <a:spcPts val="0"/>
              </a:spcBef>
              <a:spcAft>
                <a:spcPts val="500"/>
              </a:spcAft>
              <a:defRPr/>
            </a:pPr>
            <a:r>
              <a:rPr lang="en-US" sz="900" dirty="0">
                <a:solidFill>
                  <a:srgbClr val="1F497D"/>
                </a:solidFill>
              </a:rPr>
              <a:t>Connects to a PC via USB cable. Engineered for portability and excellent audio quality, the USB speakerphone is for those transitioning from traditional to PC telephony, providing wideband audio performance, SoundGuard® hearing protection, and a noise-canceling microphone.    </a:t>
            </a:r>
          </a:p>
        </p:txBody>
      </p:sp>
      <p:pic>
        <p:nvPicPr>
          <p:cNvPr id="16397" name="Picture 25" descr="IBM logo2.jpg"/>
          <p:cNvPicPr>
            <a:picLocks noChangeAspect="1"/>
          </p:cNvPicPr>
          <p:nvPr/>
        </p:nvPicPr>
        <p:blipFill>
          <a:blip r:embed="rId4"/>
          <a:srcRect/>
          <a:stretch>
            <a:fillRect/>
          </a:stretch>
        </p:blipFill>
        <p:spPr bwMode="auto">
          <a:xfrm>
            <a:off x="8401050" y="69850"/>
            <a:ext cx="731838" cy="292100"/>
          </a:xfrm>
          <a:prstGeom prst="rect">
            <a:avLst/>
          </a:prstGeom>
          <a:noFill/>
          <a:ln w="9525">
            <a:noFill/>
            <a:miter lim="800000"/>
            <a:headEnd/>
            <a:tailEnd/>
          </a:ln>
        </p:spPr>
      </p:pic>
      <p:pic>
        <p:nvPicPr>
          <p:cNvPr id="16398" name="Picture 18" descr="PLTheader.jpg"/>
          <p:cNvPicPr>
            <a:picLocks noChangeAspect="1" noChangeArrowheads="1"/>
          </p:cNvPicPr>
          <p:nvPr/>
        </p:nvPicPr>
        <p:blipFill>
          <a:blip r:embed="rId5"/>
          <a:srcRect t="33459" r="75618" b="33459"/>
          <a:stretch>
            <a:fillRect/>
          </a:stretch>
        </p:blipFill>
        <p:spPr bwMode="auto">
          <a:xfrm>
            <a:off x="123825" y="6553200"/>
            <a:ext cx="1741488"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28600" y="0"/>
            <a:ext cx="7162800" cy="430213"/>
          </a:xfrm>
          <a:prstGeom prst="rect">
            <a:avLst/>
          </a:prstGeom>
          <a:noFill/>
          <a:ln w="9525">
            <a:noFill/>
            <a:miter lim="800000"/>
            <a:headEnd/>
            <a:tailEnd/>
          </a:ln>
        </p:spPr>
        <p:txBody>
          <a:bodyPr>
            <a:spAutoFit/>
          </a:bodyPr>
          <a:lstStyle/>
          <a:p>
            <a:r>
              <a:rPr lang="en-US" sz="2200" b="1">
                <a:solidFill>
                  <a:srgbClr val="1F497D"/>
                </a:solidFill>
                <a:latin typeface="Calibri" pitchFamily="34" charset="0"/>
              </a:rPr>
              <a:t>Features Guide for Corded Audio Devices</a:t>
            </a:r>
            <a:endParaRPr lang="en-US" sz="2200" b="1">
              <a:solidFill>
                <a:srgbClr val="1F497D"/>
              </a:solidFill>
              <a:latin typeface="Calibri" pitchFamily="34" charset="0"/>
              <a:cs typeface="HELVETICA" pitchFamily="34" charset="0"/>
            </a:endParaRPr>
          </a:p>
        </p:txBody>
      </p:sp>
      <p:sp>
        <p:nvSpPr>
          <p:cNvPr id="4" name="Rectangle 3"/>
          <p:cNvSpPr/>
          <p:nvPr/>
        </p:nvSpPr>
        <p:spPr>
          <a:xfrm>
            <a:off x="228600" y="361950"/>
            <a:ext cx="5715000" cy="400050"/>
          </a:xfrm>
          <a:prstGeom prst="rect">
            <a:avLst/>
          </a:prstGeom>
        </p:spPr>
        <p:txBody>
          <a:bodyPr>
            <a:spAutoFit/>
          </a:bodyPr>
          <a:lstStyle/>
          <a:p>
            <a:pPr fontAlgn="auto">
              <a:lnSpc>
                <a:spcPts val="1200"/>
              </a:lnSpc>
              <a:spcBef>
                <a:spcPts val="0"/>
              </a:spcBef>
              <a:spcAft>
                <a:spcPts val="0"/>
              </a:spcAft>
              <a:defRPr/>
            </a:pPr>
            <a:r>
              <a:rPr lang="en-US" sz="1050" dirty="0">
                <a:solidFill>
                  <a:schemeClr val="tx1">
                    <a:lumMod val="65000"/>
                    <a:lumOff val="35000"/>
                  </a:schemeClr>
                </a:solidFill>
                <a:latin typeface="+mn-lt"/>
                <a:cs typeface="+mn-cs"/>
              </a:rPr>
              <a:t>Compare the features required for your communications environment and work style. Plantronics® delivers unprecedented comfort and premium audio quality for PC and desk phone communication</a:t>
            </a:r>
            <a:r>
              <a:rPr lang="en-US" sz="1050" dirty="0">
                <a:solidFill>
                  <a:schemeClr val="tx1">
                    <a:lumMod val="50000"/>
                    <a:lumOff val="50000"/>
                  </a:schemeClr>
                </a:solidFill>
                <a:latin typeface="+mn-lt"/>
                <a:cs typeface="+mn-cs"/>
              </a:rPr>
              <a:t>s.</a:t>
            </a:r>
            <a:endParaRPr lang="en-US" sz="1050" dirty="0">
              <a:solidFill>
                <a:schemeClr val="tx1">
                  <a:lumMod val="50000"/>
                  <a:lumOff val="50000"/>
                </a:schemeClr>
              </a:solidFill>
              <a:latin typeface="+mn-lt"/>
              <a:cs typeface="+mn-cs"/>
            </a:endParaRPr>
          </a:p>
        </p:txBody>
      </p:sp>
      <p:sp>
        <p:nvSpPr>
          <p:cNvPr id="59" name="TextBox 58"/>
          <p:cNvSpPr txBox="1"/>
          <p:nvPr/>
        </p:nvSpPr>
        <p:spPr>
          <a:xfrm>
            <a:off x="1508125" y="3435350"/>
            <a:ext cx="963613" cy="222250"/>
          </a:xfrm>
          <a:prstGeom prst="rect">
            <a:avLst/>
          </a:prstGeom>
          <a:noFill/>
        </p:spPr>
        <p:txBody>
          <a:bodyPr>
            <a:spAutoFit/>
          </a:bodyPr>
          <a:lstStyle/>
          <a:p>
            <a:pPr algn="ctr" fontAlgn="auto">
              <a:spcBef>
                <a:spcPts val="0"/>
              </a:spcBef>
              <a:spcAft>
                <a:spcPts val="0"/>
              </a:spcAft>
              <a:defRPr/>
            </a:pPr>
            <a:r>
              <a:rPr lang="en-US" sz="800" dirty="0">
                <a:latin typeface="+mj-lt"/>
                <a:cs typeface="+mn-cs"/>
              </a:rPr>
              <a:t>C220 (Binaural)</a:t>
            </a:r>
            <a:endParaRPr lang="en-US" sz="800" dirty="0">
              <a:latin typeface="+mj-lt"/>
              <a:cs typeface="+mn-cs"/>
            </a:endParaRPr>
          </a:p>
        </p:txBody>
      </p:sp>
      <p:pic>
        <p:nvPicPr>
          <p:cNvPr id="17412" name="Picture 19" descr="Read more"/>
          <p:cNvPicPr>
            <a:picLocks noChangeAspect="1" noChangeArrowheads="1"/>
          </p:cNvPicPr>
          <p:nvPr/>
        </p:nvPicPr>
        <p:blipFill>
          <a:blip r:embed="rId2"/>
          <a:srcRect/>
          <a:stretch>
            <a:fillRect/>
          </a:stretch>
        </p:blipFill>
        <p:spPr bwMode="auto">
          <a:xfrm>
            <a:off x="1757363" y="2682875"/>
            <a:ext cx="466725" cy="639763"/>
          </a:xfrm>
          <a:prstGeom prst="rect">
            <a:avLst/>
          </a:prstGeom>
          <a:noFill/>
          <a:ln w="9525">
            <a:noFill/>
            <a:miter lim="800000"/>
            <a:headEnd/>
            <a:tailEnd/>
          </a:ln>
        </p:spPr>
      </p:pic>
      <p:sp>
        <p:nvSpPr>
          <p:cNvPr id="10" name="Rectangle 9"/>
          <p:cNvSpPr/>
          <p:nvPr/>
        </p:nvSpPr>
        <p:spPr>
          <a:xfrm>
            <a:off x="258763" y="987425"/>
            <a:ext cx="8412162" cy="3048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anchor="ctr"/>
          <a:lstStyle/>
          <a:p>
            <a:pPr fontAlgn="auto">
              <a:spcBef>
                <a:spcPts val="0"/>
              </a:spcBef>
              <a:spcAft>
                <a:spcPts val="0"/>
              </a:spcAft>
              <a:defRPr/>
            </a:pPr>
            <a:r>
              <a:rPr lang="en-US" sz="1600" dirty="0">
                <a:solidFill>
                  <a:schemeClr val="bg1"/>
                </a:solidFill>
              </a:rPr>
              <a:t>Blackwire™ USB Corded Headsets</a:t>
            </a:r>
            <a:endParaRPr lang="en-US" sz="1600" dirty="0">
              <a:solidFill>
                <a:schemeClr val="bg1"/>
              </a:solidFill>
            </a:endParaRPr>
          </a:p>
        </p:txBody>
      </p:sp>
      <p:sp>
        <p:nvSpPr>
          <p:cNvPr id="11" name="Rectangle 10"/>
          <p:cNvSpPr/>
          <p:nvPr/>
        </p:nvSpPr>
        <p:spPr>
          <a:xfrm>
            <a:off x="258763" y="1292225"/>
            <a:ext cx="8412162" cy="41116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anchor="ctr"/>
          <a:lstStyle/>
          <a:p>
            <a:pPr fontAlgn="auto">
              <a:spcBef>
                <a:spcPts val="0"/>
              </a:spcBef>
              <a:spcAft>
                <a:spcPts val="500"/>
              </a:spcAft>
              <a:defRPr/>
            </a:pPr>
            <a:r>
              <a:rPr lang="en-US" sz="900" dirty="0">
                <a:solidFill>
                  <a:srgbClr val="1F497D"/>
                </a:solidFill>
              </a:rPr>
              <a:t>Connects to PC via USB cable. Offers the full range of portable, wideband audio USB corded headsets that provide exceptional voice clarity, SoundGuard® hearing protection, noise cancelation and comfort for PC audio in any work environment – anywhere, anytime.</a:t>
            </a:r>
          </a:p>
        </p:txBody>
      </p:sp>
      <p:sp>
        <p:nvSpPr>
          <p:cNvPr id="61" name="TextBox 60"/>
          <p:cNvSpPr txBox="1"/>
          <p:nvPr/>
        </p:nvSpPr>
        <p:spPr>
          <a:xfrm>
            <a:off x="2690813" y="3435350"/>
            <a:ext cx="1047750" cy="215900"/>
          </a:xfrm>
          <a:prstGeom prst="rect">
            <a:avLst/>
          </a:prstGeom>
          <a:noFill/>
        </p:spPr>
        <p:txBody>
          <a:bodyPr>
            <a:spAutoFit/>
          </a:bodyPr>
          <a:lstStyle/>
          <a:p>
            <a:pPr algn="ctr" fontAlgn="auto">
              <a:spcBef>
                <a:spcPts val="0"/>
              </a:spcBef>
              <a:spcAft>
                <a:spcPts val="0"/>
              </a:spcAft>
              <a:defRPr/>
            </a:pPr>
            <a:r>
              <a:rPr lang="en-US" sz="800" dirty="0">
                <a:latin typeface="+mj-lt"/>
                <a:cs typeface="+mn-cs"/>
              </a:rPr>
              <a:t>C210 (Monaural)</a:t>
            </a:r>
            <a:endParaRPr lang="en-US" sz="800" dirty="0">
              <a:latin typeface="+mj-lt"/>
              <a:cs typeface="+mn-cs"/>
            </a:endParaRPr>
          </a:p>
        </p:txBody>
      </p:sp>
      <p:pic>
        <p:nvPicPr>
          <p:cNvPr id="17416" name="Picture 17" descr="Read more"/>
          <p:cNvPicPr>
            <a:picLocks noChangeAspect="1" noChangeArrowheads="1"/>
          </p:cNvPicPr>
          <p:nvPr/>
        </p:nvPicPr>
        <p:blipFill>
          <a:blip r:embed="rId3"/>
          <a:srcRect/>
          <a:stretch>
            <a:fillRect/>
          </a:stretch>
        </p:blipFill>
        <p:spPr bwMode="auto">
          <a:xfrm>
            <a:off x="3005138" y="2682875"/>
            <a:ext cx="417512" cy="639763"/>
          </a:xfrm>
          <a:prstGeom prst="rect">
            <a:avLst/>
          </a:prstGeom>
          <a:noFill/>
          <a:ln w="9525">
            <a:noFill/>
            <a:miter lim="800000"/>
            <a:headEnd/>
            <a:tailEnd/>
          </a:ln>
        </p:spPr>
      </p:pic>
      <p:sp>
        <p:nvSpPr>
          <p:cNvPr id="57" name="TextBox 56"/>
          <p:cNvSpPr txBox="1"/>
          <p:nvPr/>
        </p:nvSpPr>
        <p:spPr>
          <a:xfrm>
            <a:off x="239713" y="3435350"/>
            <a:ext cx="873125" cy="220663"/>
          </a:xfrm>
          <a:prstGeom prst="rect">
            <a:avLst/>
          </a:prstGeom>
          <a:noFill/>
        </p:spPr>
        <p:txBody>
          <a:bodyPr>
            <a:spAutoFit/>
          </a:bodyPr>
          <a:lstStyle/>
          <a:p>
            <a:pPr algn="ctr" fontAlgn="auto">
              <a:spcBef>
                <a:spcPts val="0"/>
              </a:spcBef>
              <a:spcAft>
                <a:spcPts val="0"/>
              </a:spcAft>
              <a:defRPr/>
            </a:pPr>
            <a:r>
              <a:rPr lang="en-US" sz="800" dirty="0">
                <a:latin typeface="+mj-lt"/>
                <a:cs typeface="+mn-cs"/>
              </a:rPr>
              <a:t>C420 (Binaural)</a:t>
            </a:r>
            <a:endParaRPr lang="en-US" sz="800" dirty="0">
              <a:latin typeface="+mj-lt"/>
              <a:cs typeface="+mn-cs"/>
            </a:endParaRPr>
          </a:p>
        </p:txBody>
      </p:sp>
      <p:pic>
        <p:nvPicPr>
          <p:cNvPr id="17418" name="Picture 21" descr="Read more"/>
          <p:cNvPicPr>
            <a:picLocks noChangeAspect="1" noChangeArrowheads="1"/>
          </p:cNvPicPr>
          <p:nvPr/>
        </p:nvPicPr>
        <p:blipFill>
          <a:blip r:embed="rId4"/>
          <a:srcRect/>
          <a:stretch>
            <a:fillRect/>
          </a:stretch>
        </p:blipFill>
        <p:spPr bwMode="auto">
          <a:xfrm>
            <a:off x="469900" y="2682875"/>
            <a:ext cx="414338" cy="731838"/>
          </a:xfrm>
          <a:prstGeom prst="rect">
            <a:avLst/>
          </a:prstGeom>
          <a:noFill/>
          <a:ln w="9525">
            <a:noFill/>
            <a:miter lim="800000"/>
            <a:headEnd/>
            <a:tailEnd/>
          </a:ln>
        </p:spPr>
      </p:pic>
      <p:sp>
        <p:nvSpPr>
          <p:cNvPr id="55" name="TextBox 54"/>
          <p:cNvSpPr txBox="1"/>
          <p:nvPr/>
        </p:nvSpPr>
        <p:spPr>
          <a:xfrm>
            <a:off x="2146300" y="2414588"/>
            <a:ext cx="1011238" cy="217487"/>
          </a:xfrm>
          <a:prstGeom prst="rect">
            <a:avLst/>
          </a:prstGeom>
          <a:noFill/>
        </p:spPr>
        <p:txBody>
          <a:bodyPr>
            <a:spAutoFit/>
          </a:bodyPr>
          <a:lstStyle/>
          <a:p>
            <a:pPr algn="ctr" fontAlgn="auto">
              <a:spcBef>
                <a:spcPts val="0"/>
              </a:spcBef>
              <a:spcAft>
                <a:spcPts val="0"/>
              </a:spcAft>
              <a:defRPr/>
            </a:pPr>
            <a:r>
              <a:rPr lang="en-US" sz="800" dirty="0">
                <a:latin typeface="+mj-lt"/>
                <a:cs typeface="+mn-cs"/>
              </a:rPr>
              <a:t>C610 (Monaural)</a:t>
            </a:r>
            <a:endParaRPr lang="en-US" sz="800" dirty="0">
              <a:latin typeface="+mj-lt"/>
              <a:cs typeface="+mn-cs"/>
            </a:endParaRPr>
          </a:p>
        </p:txBody>
      </p:sp>
      <p:pic>
        <p:nvPicPr>
          <p:cNvPr id="17420" name="Picture 23" descr="Read more"/>
          <p:cNvPicPr>
            <a:picLocks noChangeAspect="1" noChangeArrowheads="1"/>
          </p:cNvPicPr>
          <p:nvPr/>
        </p:nvPicPr>
        <p:blipFill>
          <a:blip r:embed="rId5"/>
          <a:srcRect/>
          <a:stretch>
            <a:fillRect/>
          </a:stretch>
        </p:blipFill>
        <p:spPr bwMode="auto">
          <a:xfrm>
            <a:off x="2301875" y="1795463"/>
            <a:ext cx="698500" cy="639762"/>
          </a:xfrm>
          <a:prstGeom prst="rect">
            <a:avLst/>
          </a:prstGeom>
          <a:noFill/>
          <a:ln w="9525">
            <a:noFill/>
            <a:miter lim="800000"/>
            <a:headEnd/>
            <a:tailEnd/>
          </a:ln>
        </p:spPr>
      </p:pic>
      <p:sp>
        <p:nvSpPr>
          <p:cNvPr id="53" name="TextBox 52"/>
          <p:cNvSpPr txBox="1"/>
          <p:nvPr/>
        </p:nvSpPr>
        <p:spPr>
          <a:xfrm>
            <a:off x="703263" y="2414588"/>
            <a:ext cx="847725" cy="215900"/>
          </a:xfrm>
          <a:prstGeom prst="rect">
            <a:avLst/>
          </a:prstGeom>
          <a:noFill/>
        </p:spPr>
        <p:txBody>
          <a:bodyPr>
            <a:spAutoFit/>
          </a:bodyPr>
          <a:lstStyle/>
          <a:p>
            <a:pPr algn="ctr" fontAlgn="auto">
              <a:spcBef>
                <a:spcPts val="0"/>
              </a:spcBef>
              <a:spcAft>
                <a:spcPts val="0"/>
              </a:spcAft>
              <a:defRPr/>
            </a:pPr>
            <a:r>
              <a:rPr lang="en-US" sz="800" dirty="0">
                <a:latin typeface="+mj-lt"/>
                <a:cs typeface="+mn-cs"/>
              </a:rPr>
              <a:t>C620 (Binaural)</a:t>
            </a:r>
            <a:endParaRPr lang="en-US" sz="800" dirty="0">
              <a:latin typeface="+mj-lt"/>
              <a:cs typeface="+mn-cs"/>
            </a:endParaRPr>
          </a:p>
        </p:txBody>
      </p:sp>
      <p:pic>
        <p:nvPicPr>
          <p:cNvPr id="17422" name="Picture 25" descr="Read more"/>
          <p:cNvPicPr>
            <a:picLocks noChangeAspect="1" noChangeArrowheads="1"/>
          </p:cNvPicPr>
          <p:nvPr/>
        </p:nvPicPr>
        <p:blipFill>
          <a:blip r:embed="rId6"/>
          <a:srcRect/>
          <a:stretch>
            <a:fillRect/>
          </a:stretch>
        </p:blipFill>
        <p:spPr bwMode="auto">
          <a:xfrm>
            <a:off x="820738" y="1795463"/>
            <a:ext cx="614362" cy="642937"/>
          </a:xfrm>
          <a:prstGeom prst="rect">
            <a:avLst/>
          </a:prstGeom>
          <a:noFill/>
          <a:ln w="9525">
            <a:noFill/>
            <a:miter lim="800000"/>
            <a:headEnd/>
            <a:tailEnd/>
          </a:ln>
        </p:spPr>
      </p:pic>
      <p:sp>
        <p:nvSpPr>
          <p:cNvPr id="84" name="Rectangle 83"/>
          <p:cNvSpPr/>
          <p:nvPr/>
        </p:nvSpPr>
        <p:spPr>
          <a:xfrm>
            <a:off x="4060825" y="1752600"/>
            <a:ext cx="4321175" cy="1784350"/>
          </a:xfrm>
          <a:prstGeom prst="rect">
            <a:avLst/>
          </a:prstGeom>
        </p:spPr>
        <p:txBody>
          <a:bodyPr>
            <a:spAutoFit/>
          </a:bodyPr>
          <a:lstStyle/>
          <a:p>
            <a:pPr fontAlgn="b">
              <a:lnSpc>
                <a:spcPts val="1200"/>
              </a:lnSpc>
              <a:spcBef>
                <a:spcPts val="0"/>
              </a:spcBef>
              <a:spcAft>
                <a:spcPts val="600"/>
              </a:spcAft>
              <a:defRPr/>
            </a:pPr>
            <a:r>
              <a:rPr lang="en-US" sz="1000" b="1" dirty="0">
                <a:solidFill>
                  <a:srgbClr val="1F497D"/>
                </a:solidFill>
                <a:latin typeface="Calibri" pitchFamily="34" charset="0"/>
                <a:cs typeface="+mn-cs"/>
              </a:rPr>
              <a:t>Blackwire 600 Series </a:t>
            </a:r>
            <a:r>
              <a:rPr lang="en-US" sz="1000" dirty="0">
                <a:solidFill>
                  <a:schemeClr val="tx1">
                    <a:lumMod val="65000"/>
                    <a:lumOff val="35000"/>
                  </a:schemeClr>
                </a:solidFill>
                <a:latin typeface="+mn-lt"/>
                <a:cs typeface="+mn-cs"/>
              </a:rPr>
              <a:t>is best for users with extensive PC communications. Premium audio  and designed  for all day comfort with convenient call control.</a:t>
            </a:r>
            <a:endParaRPr lang="en-US" sz="1000" dirty="0">
              <a:solidFill>
                <a:schemeClr val="tx1">
                  <a:lumMod val="65000"/>
                  <a:lumOff val="35000"/>
                </a:schemeClr>
              </a:solidFill>
              <a:latin typeface="Calibri" pitchFamily="34" charset="0"/>
              <a:cs typeface="+mn-cs"/>
            </a:endParaRPr>
          </a:p>
          <a:p>
            <a:pPr fontAlgn="b">
              <a:lnSpc>
                <a:spcPts val="1200"/>
              </a:lnSpc>
              <a:spcBef>
                <a:spcPts val="0"/>
              </a:spcBef>
              <a:spcAft>
                <a:spcPts val="600"/>
              </a:spcAft>
              <a:defRPr/>
            </a:pPr>
            <a:r>
              <a:rPr lang="en-US" sz="1000" b="1" dirty="0">
                <a:solidFill>
                  <a:srgbClr val="1F497D"/>
                </a:solidFill>
                <a:latin typeface="Calibri" pitchFamily="34" charset="0"/>
                <a:cs typeface="+mn-cs"/>
              </a:rPr>
              <a:t>Blackwire 420 Binaural</a:t>
            </a:r>
            <a:r>
              <a:rPr lang="en-US" sz="1000" dirty="0">
                <a:solidFill>
                  <a:srgbClr val="1F497D"/>
                </a:solidFill>
                <a:latin typeface="+mn-lt"/>
                <a:cs typeface="+mn-cs"/>
              </a:rPr>
              <a:t> </a:t>
            </a:r>
            <a:r>
              <a:rPr lang="en-US" sz="1000" dirty="0">
                <a:solidFill>
                  <a:schemeClr val="tx1">
                    <a:lumMod val="65000"/>
                    <a:lumOff val="35000"/>
                  </a:schemeClr>
                </a:solidFill>
                <a:latin typeface="+mn-lt"/>
                <a:cs typeface="+mn-cs"/>
              </a:rPr>
              <a:t>is best for users requiring a portable PC headset for multiple work locations. </a:t>
            </a:r>
            <a:endParaRPr lang="en-US" sz="1000" b="1" dirty="0">
              <a:solidFill>
                <a:schemeClr val="tx1">
                  <a:lumMod val="65000"/>
                  <a:lumOff val="35000"/>
                </a:schemeClr>
              </a:solidFill>
              <a:latin typeface="Calibri" pitchFamily="34" charset="0"/>
              <a:cs typeface="+mn-cs"/>
            </a:endParaRPr>
          </a:p>
          <a:p>
            <a:pPr fontAlgn="b">
              <a:lnSpc>
                <a:spcPts val="1200"/>
              </a:lnSpc>
              <a:spcBef>
                <a:spcPts val="0"/>
              </a:spcBef>
              <a:spcAft>
                <a:spcPts val="600"/>
              </a:spcAft>
              <a:defRPr/>
            </a:pPr>
            <a:r>
              <a:rPr lang="en-US" sz="1000" b="1" dirty="0">
                <a:solidFill>
                  <a:srgbClr val="1F497D"/>
                </a:solidFill>
                <a:latin typeface="Calibri" pitchFamily="34" charset="0"/>
                <a:cs typeface="+mn-cs"/>
              </a:rPr>
              <a:t>Blackwire 200 Series </a:t>
            </a:r>
            <a:r>
              <a:rPr lang="en-US" sz="1000" dirty="0">
                <a:solidFill>
                  <a:schemeClr val="tx1">
                    <a:lumMod val="65000"/>
                    <a:lumOff val="35000"/>
                  </a:schemeClr>
                </a:solidFill>
                <a:latin typeface="+mn-lt"/>
                <a:cs typeface="+mn-cs"/>
              </a:rPr>
              <a:t>is best for users with occasional PC communications. Great sound quality and  economically designed for enterprise-wide deployment. </a:t>
            </a:r>
            <a:endParaRPr lang="en-US" sz="100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r>
              <a:rPr lang="en-US" sz="1000" b="1" dirty="0">
                <a:solidFill>
                  <a:srgbClr val="1F497D"/>
                </a:solidFill>
                <a:latin typeface="Calibri" pitchFamily="34" charset="0"/>
                <a:cs typeface="+mn-cs"/>
              </a:rPr>
              <a:t>Device Connection: </a:t>
            </a:r>
            <a:r>
              <a:rPr lang="en-US" sz="1000" dirty="0">
                <a:solidFill>
                  <a:schemeClr val="tx1">
                    <a:lumMod val="65000"/>
                    <a:lumOff val="35000"/>
                  </a:schemeClr>
                </a:solidFill>
                <a:latin typeface="Calibri" pitchFamily="34" charset="0"/>
                <a:cs typeface="+mn-cs"/>
              </a:rPr>
              <a:t>PC via USB cable.</a:t>
            </a:r>
          </a:p>
          <a:p>
            <a:pPr fontAlgn="auto">
              <a:spcBef>
                <a:spcPts val="0"/>
              </a:spcBef>
              <a:spcAft>
                <a:spcPts val="0"/>
              </a:spcAft>
              <a:defRPr/>
            </a:pPr>
            <a:r>
              <a:rPr lang="en-US" sz="1000" b="1" dirty="0">
                <a:solidFill>
                  <a:srgbClr val="1F497D"/>
                </a:solidFill>
                <a:latin typeface="Calibri" pitchFamily="34" charset="0"/>
                <a:cs typeface="+mn-cs"/>
              </a:rPr>
              <a:t>Software Compatibility</a:t>
            </a:r>
            <a:r>
              <a:rPr lang="en-US" sz="1000" b="1" dirty="0">
                <a:solidFill>
                  <a:schemeClr val="tx2">
                    <a:lumMod val="75000"/>
                  </a:schemeClr>
                </a:solidFill>
                <a:latin typeface="Calibri" pitchFamily="34" charset="0"/>
                <a:cs typeface="+mn-cs"/>
              </a:rPr>
              <a:t>:</a:t>
            </a:r>
            <a:r>
              <a:rPr lang="en-US" sz="1000" dirty="0">
                <a:solidFill>
                  <a:schemeClr val="tx1">
                    <a:lumMod val="65000"/>
                    <a:lumOff val="35000"/>
                  </a:schemeClr>
                </a:solidFill>
                <a:latin typeface="Calibri" pitchFamily="34" charset="0"/>
                <a:cs typeface="+mn-cs"/>
              </a:rPr>
              <a:t> Call control enabled by Plantronics Headset Call Control Plug-In v2.0 for IBM® Lotus® Sametime® </a:t>
            </a:r>
            <a:endParaRPr lang="en-US" sz="1000" dirty="0">
              <a:solidFill>
                <a:schemeClr val="bg1">
                  <a:lumMod val="50000"/>
                </a:schemeClr>
              </a:solidFill>
              <a:latin typeface="Calibri" pitchFamily="34" charset="0"/>
              <a:cs typeface="+mn-cs"/>
            </a:endParaRPr>
          </a:p>
        </p:txBody>
      </p:sp>
      <p:sp>
        <p:nvSpPr>
          <p:cNvPr id="28" name="Rectangle 27"/>
          <p:cNvSpPr/>
          <p:nvPr/>
        </p:nvSpPr>
        <p:spPr>
          <a:xfrm>
            <a:off x="258763" y="3810000"/>
            <a:ext cx="8412162" cy="3048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anchor="ctr"/>
          <a:lstStyle/>
          <a:p>
            <a:pPr fontAlgn="auto">
              <a:spcBef>
                <a:spcPts val="0"/>
              </a:spcBef>
              <a:spcAft>
                <a:spcPts val="0"/>
              </a:spcAft>
              <a:defRPr/>
            </a:pPr>
            <a:r>
              <a:rPr lang="en-US" sz="1600" dirty="0">
                <a:solidFill>
                  <a:schemeClr val="bg1"/>
                </a:solidFill>
              </a:rPr>
              <a:t>H-Series Corded Headsets</a:t>
            </a:r>
            <a:endParaRPr lang="en-US" sz="1600" dirty="0">
              <a:solidFill>
                <a:schemeClr val="bg1"/>
              </a:solidFill>
            </a:endParaRPr>
          </a:p>
        </p:txBody>
      </p:sp>
      <p:sp>
        <p:nvSpPr>
          <p:cNvPr id="29" name="Rectangle 28"/>
          <p:cNvSpPr/>
          <p:nvPr/>
        </p:nvSpPr>
        <p:spPr>
          <a:xfrm>
            <a:off x="258763" y="4106863"/>
            <a:ext cx="8415337" cy="4572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anchor="ctr"/>
          <a:lstStyle/>
          <a:p>
            <a:pPr>
              <a:spcAft>
                <a:spcPts val="500"/>
              </a:spcAft>
              <a:defRPr/>
            </a:pPr>
            <a:r>
              <a:rPr lang="en-US" sz="900" dirty="0">
                <a:solidFill>
                  <a:srgbClr val="1F497D"/>
                </a:solidFill>
              </a:rPr>
              <a:t>Connects to a desk phone, and to PC with specialized connectors. Best for users with extensive phone communications. Features Quick Disconnect™ and sets the standard for durable, lightweight corded headsets designed for contact center and office professionals, providing a noise-canceling microphone filtering out excessive sound to further heighten call clarity.   </a:t>
            </a:r>
          </a:p>
        </p:txBody>
      </p:sp>
      <p:sp>
        <p:nvSpPr>
          <p:cNvPr id="77" name="TextBox 76"/>
          <p:cNvSpPr txBox="1"/>
          <p:nvPr/>
        </p:nvSpPr>
        <p:spPr>
          <a:xfrm>
            <a:off x="2678113" y="6037263"/>
            <a:ext cx="1073150" cy="339725"/>
          </a:xfrm>
          <a:prstGeom prst="rect">
            <a:avLst/>
          </a:prstGeom>
          <a:noFill/>
        </p:spPr>
        <p:txBody>
          <a:bodyPr>
            <a:spAutoFit/>
          </a:bodyPr>
          <a:lstStyle/>
          <a:p>
            <a:pPr algn="ctr" fontAlgn="auto">
              <a:spcBef>
                <a:spcPts val="0"/>
              </a:spcBef>
              <a:spcAft>
                <a:spcPts val="0"/>
              </a:spcAft>
              <a:defRPr/>
            </a:pPr>
            <a:r>
              <a:rPr lang="en-US" sz="800" dirty="0">
                <a:latin typeface="+mj-lt"/>
                <a:cs typeface="+mn-cs"/>
              </a:rPr>
              <a:t>H81N </a:t>
            </a:r>
          </a:p>
          <a:p>
            <a:pPr algn="ctr" fontAlgn="auto">
              <a:spcBef>
                <a:spcPts val="0"/>
              </a:spcBef>
              <a:spcAft>
                <a:spcPts val="0"/>
              </a:spcAft>
              <a:defRPr/>
            </a:pPr>
            <a:r>
              <a:rPr lang="en-US" sz="800" dirty="0">
                <a:latin typeface="+mj-lt"/>
                <a:cs typeface="+mn-cs"/>
              </a:rPr>
              <a:t>(Tristar)</a:t>
            </a:r>
            <a:endParaRPr lang="en-US" sz="800" dirty="0">
              <a:latin typeface="+mj-lt"/>
              <a:cs typeface="+mn-cs"/>
            </a:endParaRPr>
          </a:p>
        </p:txBody>
      </p:sp>
      <p:pic>
        <p:nvPicPr>
          <p:cNvPr id="17427" name="Picture 7" descr="C:\Users\mcalceta\Pictures\Products\h81n.jpg"/>
          <p:cNvPicPr>
            <a:picLocks noChangeAspect="1" noChangeArrowheads="1"/>
          </p:cNvPicPr>
          <p:nvPr/>
        </p:nvPicPr>
        <p:blipFill>
          <a:blip r:embed="rId7"/>
          <a:srcRect/>
          <a:stretch>
            <a:fillRect/>
          </a:stretch>
        </p:blipFill>
        <p:spPr bwMode="auto">
          <a:xfrm>
            <a:off x="2852738" y="5522913"/>
            <a:ext cx="723900" cy="549275"/>
          </a:xfrm>
          <a:prstGeom prst="rect">
            <a:avLst/>
          </a:prstGeom>
          <a:noFill/>
          <a:ln w="9525">
            <a:noFill/>
            <a:miter lim="800000"/>
            <a:headEnd/>
            <a:tailEnd/>
          </a:ln>
        </p:spPr>
      </p:pic>
      <p:sp>
        <p:nvSpPr>
          <p:cNvPr id="75" name="TextBox 74"/>
          <p:cNvSpPr txBox="1"/>
          <p:nvPr/>
        </p:nvSpPr>
        <p:spPr>
          <a:xfrm>
            <a:off x="1676400" y="5133975"/>
            <a:ext cx="1951038" cy="338138"/>
          </a:xfrm>
          <a:prstGeom prst="rect">
            <a:avLst/>
          </a:prstGeom>
          <a:noFill/>
        </p:spPr>
        <p:txBody>
          <a:bodyPr>
            <a:spAutoFit/>
          </a:bodyPr>
          <a:lstStyle/>
          <a:p>
            <a:pPr algn="ctr" fontAlgn="auto">
              <a:spcBef>
                <a:spcPts val="0"/>
              </a:spcBef>
              <a:spcAft>
                <a:spcPts val="0"/>
              </a:spcAft>
              <a:defRPr/>
            </a:pPr>
            <a:r>
              <a:rPr lang="en-US" sz="800" dirty="0">
                <a:latin typeface="+mj-lt"/>
                <a:cs typeface="+mn-cs"/>
              </a:rPr>
              <a:t>HW251N  </a:t>
            </a:r>
          </a:p>
          <a:p>
            <a:pPr algn="ctr" fontAlgn="auto">
              <a:spcBef>
                <a:spcPts val="0"/>
              </a:spcBef>
              <a:spcAft>
                <a:spcPts val="0"/>
              </a:spcAft>
              <a:defRPr/>
            </a:pPr>
            <a:r>
              <a:rPr lang="en-US" sz="800" dirty="0">
                <a:latin typeface="+mj-lt"/>
                <a:cs typeface="+mn-cs"/>
              </a:rPr>
              <a:t>(SupraPlus Wideband Monaural)</a:t>
            </a:r>
            <a:endParaRPr lang="en-US" sz="800" dirty="0">
              <a:latin typeface="+mj-lt"/>
              <a:cs typeface="+mn-cs"/>
            </a:endParaRPr>
          </a:p>
        </p:txBody>
      </p:sp>
      <p:pic>
        <p:nvPicPr>
          <p:cNvPr id="17429" name="Picture 9" descr="SupraPlus HW251N"/>
          <p:cNvPicPr>
            <a:picLocks noChangeAspect="1" noChangeArrowheads="1"/>
          </p:cNvPicPr>
          <p:nvPr/>
        </p:nvPicPr>
        <p:blipFill>
          <a:blip r:embed="rId8"/>
          <a:srcRect/>
          <a:stretch>
            <a:fillRect/>
          </a:stretch>
        </p:blipFill>
        <p:spPr bwMode="auto">
          <a:xfrm>
            <a:off x="2406650" y="4611688"/>
            <a:ext cx="488950" cy="547687"/>
          </a:xfrm>
          <a:prstGeom prst="rect">
            <a:avLst/>
          </a:prstGeom>
          <a:noFill/>
          <a:ln w="9525">
            <a:noFill/>
            <a:miter lim="800000"/>
            <a:headEnd/>
            <a:tailEnd/>
          </a:ln>
        </p:spPr>
      </p:pic>
      <p:sp>
        <p:nvSpPr>
          <p:cNvPr id="73" name="TextBox 72"/>
          <p:cNvSpPr txBox="1"/>
          <p:nvPr/>
        </p:nvSpPr>
        <p:spPr>
          <a:xfrm>
            <a:off x="152400" y="5133975"/>
            <a:ext cx="1951038" cy="338138"/>
          </a:xfrm>
          <a:prstGeom prst="rect">
            <a:avLst/>
          </a:prstGeom>
          <a:noFill/>
        </p:spPr>
        <p:txBody>
          <a:bodyPr>
            <a:spAutoFit/>
          </a:bodyPr>
          <a:lstStyle/>
          <a:p>
            <a:pPr algn="ctr" fontAlgn="auto">
              <a:spcBef>
                <a:spcPts val="0"/>
              </a:spcBef>
              <a:spcAft>
                <a:spcPts val="0"/>
              </a:spcAft>
              <a:defRPr/>
            </a:pPr>
            <a:r>
              <a:rPr lang="en-US" sz="800" dirty="0">
                <a:latin typeface="+mj-lt"/>
                <a:cs typeface="+mn-cs"/>
              </a:rPr>
              <a:t>HW261N  </a:t>
            </a:r>
          </a:p>
          <a:p>
            <a:pPr algn="ctr" fontAlgn="auto">
              <a:spcBef>
                <a:spcPts val="0"/>
              </a:spcBef>
              <a:spcAft>
                <a:spcPts val="0"/>
              </a:spcAft>
              <a:defRPr/>
            </a:pPr>
            <a:r>
              <a:rPr lang="en-US" sz="800" dirty="0">
                <a:latin typeface="+mj-lt"/>
                <a:cs typeface="+mn-cs"/>
              </a:rPr>
              <a:t>(SupraPlus Wideband  Binaural)</a:t>
            </a:r>
            <a:endParaRPr lang="en-US" sz="800" dirty="0">
              <a:latin typeface="+mj-lt"/>
              <a:cs typeface="+mn-cs"/>
            </a:endParaRPr>
          </a:p>
        </p:txBody>
      </p:sp>
      <p:pic>
        <p:nvPicPr>
          <p:cNvPr id="17431" name="Picture 11" descr="SupraPlus D261N-USB"/>
          <p:cNvPicPr>
            <a:picLocks noChangeAspect="1" noChangeArrowheads="1"/>
          </p:cNvPicPr>
          <p:nvPr/>
        </p:nvPicPr>
        <p:blipFill>
          <a:blip r:embed="rId9"/>
          <a:srcRect/>
          <a:stretch>
            <a:fillRect/>
          </a:stretch>
        </p:blipFill>
        <p:spPr bwMode="auto">
          <a:xfrm>
            <a:off x="927100" y="4611688"/>
            <a:ext cx="401638" cy="547687"/>
          </a:xfrm>
          <a:prstGeom prst="rect">
            <a:avLst/>
          </a:prstGeom>
          <a:noFill/>
          <a:ln w="9525">
            <a:noFill/>
            <a:miter lim="800000"/>
            <a:headEnd/>
            <a:tailEnd/>
          </a:ln>
        </p:spPr>
      </p:pic>
      <p:sp>
        <p:nvSpPr>
          <p:cNvPr id="71" name="TextBox 70"/>
          <p:cNvSpPr txBox="1"/>
          <p:nvPr/>
        </p:nvSpPr>
        <p:spPr>
          <a:xfrm>
            <a:off x="-152400" y="6037263"/>
            <a:ext cx="1657350" cy="339725"/>
          </a:xfrm>
          <a:prstGeom prst="rect">
            <a:avLst/>
          </a:prstGeom>
          <a:noFill/>
        </p:spPr>
        <p:txBody>
          <a:bodyPr>
            <a:spAutoFit/>
          </a:bodyPr>
          <a:lstStyle/>
          <a:p>
            <a:pPr algn="ctr" fontAlgn="auto">
              <a:spcBef>
                <a:spcPts val="0"/>
              </a:spcBef>
              <a:spcAft>
                <a:spcPts val="0"/>
              </a:spcAft>
              <a:defRPr/>
            </a:pPr>
            <a:r>
              <a:rPr lang="en-US" sz="800" dirty="0">
                <a:latin typeface="+mj-lt"/>
                <a:cs typeface="+mn-cs"/>
              </a:rPr>
              <a:t>HW301N</a:t>
            </a:r>
          </a:p>
          <a:p>
            <a:pPr algn="ctr" fontAlgn="auto">
              <a:spcBef>
                <a:spcPts val="0"/>
              </a:spcBef>
              <a:spcAft>
                <a:spcPts val="0"/>
              </a:spcAft>
              <a:defRPr/>
            </a:pPr>
            <a:r>
              <a:rPr lang="en-US" sz="800" dirty="0">
                <a:latin typeface="+mj-lt"/>
                <a:cs typeface="+mn-cs"/>
              </a:rPr>
              <a:t> (EncorePro Binaural)</a:t>
            </a:r>
            <a:endParaRPr lang="en-US" sz="800" dirty="0">
              <a:latin typeface="+mj-lt"/>
              <a:cs typeface="+mn-cs"/>
            </a:endParaRPr>
          </a:p>
        </p:txBody>
      </p:sp>
      <p:pic>
        <p:nvPicPr>
          <p:cNvPr id="17433" name="Picture 13" descr="Read more"/>
          <p:cNvPicPr>
            <a:picLocks noChangeAspect="1" noChangeArrowheads="1"/>
          </p:cNvPicPr>
          <p:nvPr/>
        </p:nvPicPr>
        <p:blipFill>
          <a:blip r:embed="rId10"/>
          <a:srcRect/>
          <a:stretch>
            <a:fillRect/>
          </a:stretch>
        </p:blipFill>
        <p:spPr bwMode="auto">
          <a:xfrm>
            <a:off x="473075" y="5522913"/>
            <a:ext cx="407988" cy="457200"/>
          </a:xfrm>
          <a:prstGeom prst="rect">
            <a:avLst/>
          </a:prstGeom>
          <a:noFill/>
          <a:ln w="9525">
            <a:noFill/>
            <a:miter lim="800000"/>
            <a:headEnd/>
            <a:tailEnd/>
          </a:ln>
        </p:spPr>
      </p:pic>
      <p:sp>
        <p:nvSpPr>
          <p:cNvPr id="69" name="TextBox 68"/>
          <p:cNvSpPr txBox="1"/>
          <p:nvPr/>
        </p:nvSpPr>
        <p:spPr>
          <a:xfrm>
            <a:off x="1162050" y="6037263"/>
            <a:ext cx="1657350" cy="339725"/>
          </a:xfrm>
          <a:prstGeom prst="rect">
            <a:avLst/>
          </a:prstGeom>
          <a:noFill/>
        </p:spPr>
        <p:txBody>
          <a:bodyPr>
            <a:spAutoFit/>
          </a:bodyPr>
          <a:lstStyle/>
          <a:p>
            <a:pPr algn="ctr" fontAlgn="auto">
              <a:spcBef>
                <a:spcPts val="0"/>
              </a:spcBef>
              <a:spcAft>
                <a:spcPts val="0"/>
              </a:spcAft>
              <a:defRPr/>
            </a:pPr>
            <a:r>
              <a:rPr lang="en-US" sz="800" dirty="0">
                <a:latin typeface="+mj-lt"/>
                <a:cs typeface="+mn-cs"/>
              </a:rPr>
              <a:t>HW291N</a:t>
            </a:r>
          </a:p>
          <a:p>
            <a:pPr algn="ctr" fontAlgn="auto">
              <a:spcBef>
                <a:spcPts val="0"/>
              </a:spcBef>
              <a:spcAft>
                <a:spcPts val="0"/>
              </a:spcAft>
              <a:defRPr/>
            </a:pPr>
            <a:r>
              <a:rPr lang="en-US" sz="800" dirty="0">
                <a:latin typeface="+mj-lt"/>
                <a:cs typeface="+mn-cs"/>
              </a:rPr>
              <a:t> (EncorePro Monaural)</a:t>
            </a:r>
            <a:endParaRPr lang="en-US" sz="800" dirty="0">
              <a:latin typeface="+mj-lt"/>
              <a:cs typeface="+mn-cs"/>
            </a:endParaRPr>
          </a:p>
        </p:txBody>
      </p:sp>
      <p:pic>
        <p:nvPicPr>
          <p:cNvPr id="17435" name="Picture 15" descr="Read more"/>
          <p:cNvPicPr>
            <a:picLocks noChangeAspect="1" noChangeArrowheads="1"/>
          </p:cNvPicPr>
          <p:nvPr/>
        </p:nvPicPr>
        <p:blipFill>
          <a:blip r:embed="rId11"/>
          <a:srcRect/>
          <a:stretch>
            <a:fillRect/>
          </a:stretch>
        </p:blipFill>
        <p:spPr bwMode="auto">
          <a:xfrm>
            <a:off x="1724025" y="5522913"/>
            <a:ext cx="531813" cy="549275"/>
          </a:xfrm>
          <a:prstGeom prst="rect">
            <a:avLst/>
          </a:prstGeom>
          <a:noFill/>
          <a:ln w="9525">
            <a:noFill/>
            <a:miter lim="800000"/>
            <a:headEnd/>
            <a:tailEnd/>
          </a:ln>
        </p:spPr>
      </p:pic>
      <p:sp>
        <p:nvSpPr>
          <p:cNvPr id="107" name="Rectangle 106"/>
          <p:cNvSpPr/>
          <p:nvPr/>
        </p:nvSpPr>
        <p:spPr>
          <a:xfrm>
            <a:off x="4038600" y="4611688"/>
            <a:ext cx="4495800" cy="2784475"/>
          </a:xfrm>
          <a:prstGeom prst="rect">
            <a:avLst/>
          </a:prstGeom>
        </p:spPr>
        <p:txBody>
          <a:bodyPr>
            <a:spAutoFit/>
          </a:bodyPr>
          <a:lstStyle/>
          <a:p>
            <a:pPr fontAlgn="auto">
              <a:lnSpc>
                <a:spcPts val="1200"/>
              </a:lnSpc>
              <a:spcBef>
                <a:spcPts val="0"/>
              </a:spcBef>
              <a:spcAft>
                <a:spcPts val="600"/>
              </a:spcAft>
              <a:defRPr/>
            </a:pPr>
            <a:r>
              <a:rPr lang="en-US" sz="1000" b="1" dirty="0">
                <a:solidFill>
                  <a:srgbClr val="1F497D"/>
                </a:solidFill>
                <a:latin typeface="Calibri" pitchFamily="34" charset="0"/>
                <a:cs typeface="+mn-cs"/>
              </a:rPr>
              <a:t>SupraPlus® Wideband </a:t>
            </a:r>
            <a:r>
              <a:rPr lang="en-US" sz="1000" dirty="0">
                <a:solidFill>
                  <a:schemeClr val="tx1">
                    <a:lumMod val="65000"/>
                    <a:lumOff val="35000"/>
                  </a:schemeClr>
                </a:solidFill>
                <a:latin typeface="Calibri" pitchFamily="34" charset="0"/>
                <a:cs typeface="+mn-cs"/>
              </a:rPr>
              <a:t>over-the-head comfort delivers premium audio performance and lets users con verse easily, even in noisy environments.</a:t>
            </a:r>
          </a:p>
          <a:p>
            <a:pPr fontAlgn="auto">
              <a:lnSpc>
                <a:spcPts val="1200"/>
              </a:lnSpc>
              <a:spcBef>
                <a:spcPts val="0"/>
              </a:spcBef>
              <a:spcAft>
                <a:spcPts val="600"/>
              </a:spcAft>
              <a:defRPr/>
            </a:pPr>
            <a:r>
              <a:rPr lang="en-US" sz="1000" b="1" dirty="0">
                <a:solidFill>
                  <a:srgbClr val="1F497D"/>
                </a:solidFill>
                <a:latin typeface="Calibri" pitchFamily="34" charset="0"/>
                <a:cs typeface="+mn-cs"/>
              </a:rPr>
              <a:t>EncorePro®</a:t>
            </a:r>
            <a:r>
              <a:rPr lang="en-US" sz="1000" dirty="0">
                <a:solidFill>
                  <a:schemeClr val="tx2">
                    <a:lumMod val="75000"/>
                  </a:schemeClr>
                </a:solidFill>
                <a:latin typeface="Calibri" pitchFamily="34" charset="0"/>
                <a:cs typeface="+mn-cs"/>
              </a:rPr>
              <a:t> </a:t>
            </a:r>
            <a:r>
              <a:rPr lang="en-US" sz="1000" dirty="0">
                <a:solidFill>
                  <a:schemeClr val="tx1">
                    <a:lumMod val="65000"/>
                    <a:lumOff val="35000"/>
                  </a:schemeClr>
                </a:solidFill>
                <a:latin typeface="Calibri" pitchFamily="34" charset="0"/>
                <a:cs typeface="+mn-cs"/>
              </a:rPr>
              <a:t>provides an ultra-lightweight design and combines luxurious style with a new level of comfort and durability.</a:t>
            </a:r>
            <a:endParaRPr lang="en-US" sz="1000" b="1"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r>
              <a:rPr lang="en-US" sz="1000" b="1" dirty="0">
                <a:solidFill>
                  <a:srgbClr val="1F497D"/>
                </a:solidFill>
                <a:latin typeface="Calibri" pitchFamily="34" charset="0"/>
                <a:cs typeface="+mn-cs"/>
              </a:rPr>
              <a:t>Tristar® </a:t>
            </a:r>
            <a:r>
              <a:rPr lang="en-US" sz="1000" dirty="0">
                <a:solidFill>
                  <a:schemeClr val="tx1">
                    <a:lumMod val="65000"/>
                    <a:lumOff val="35000"/>
                  </a:schemeClr>
                </a:solidFill>
                <a:latin typeface="Calibri" pitchFamily="34" charset="0"/>
                <a:cs typeface="+mn-cs"/>
              </a:rPr>
              <a:t>can be custom fitted with an adjustable receiver arm and Quick Disconnect. </a:t>
            </a:r>
          </a:p>
          <a:p>
            <a:pPr fontAlgn="auto">
              <a:lnSpc>
                <a:spcPts val="1200"/>
              </a:lnSpc>
              <a:spcBef>
                <a:spcPts val="0"/>
              </a:spcBef>
              <a:spcAft>
                <a:spcPts val="0"/>
              </a:spcAft>
              <a:defRPr/>
            </a:pPr>
            <a:r>
              <a:rPr lang="en-US" sz="1000" b="1" dirty="0">
                <a:solidFill>
                  <a:srgbClr val="1F497D"/>
                </a:solidFill>
                <a:latin typeface="Calibri" pitchFamily="34" charset="0"/>
                <a:cs typeface="+mn-cs"/>
              </a:rPr>
              <a:t>Device Connection</a:t>
            </a:r>
            <a:endParaRPr lang="en-US" sz="1000" dirty="0">
              <a:solidFill>
                <a:schemeClr val="tx1">
                  <a:lumMod val="65000"/>
                  <a:lumOff val="35000"/>
                </a:schemeClr>
              </a:solidFill>
              <a:latin typeface="Calibri" pitchFamily="34" charset="0"/>
              <a:cs typeface="+mn-cs"/>
            </a:endParaRPr>
          </a:p>
          <a:p>
            <a:pPr marL="233363" indent="-173038" fontAlgn="auto">
              <a:lnSpc>
                <a:spcPts val="1200"/>
              </a:lnSpc>
              <a:spcBef>
                <a:spcPts val="0"/>
              </a:spcBef>
              <a:spcAft>
                <a:spcPts val="0"/>
              </a:spcAft>
              <a:buClr>
                <a:srgbClr val="1F497D"/>
              </a:buClr>
              <a:buFont typeface="Arial" pitchFamily="34" charset="0"/>
              <a:buChar char="•"/>
              <a:defRPr/>
            </a:pPr>
            <a:r>
              <a:rPr lang="en-US" sz="1000" dirty="0">
                <a:solidFill>
                  <a:schemeClr val="tx1">
                    <a:lumMod val="65000"/>
                    <a:lumOff val="35000"/>
                  </a:schemeClr>
                </a:solidFill>
                <a:latin typeface="Calibri" pitchFamily="34" charset="0"/>
                <a:cs typeface="+mn-cs"/>
              </a:rPr>
              <a:t>Desk phone</a:t>
            </a:r>
          </a:p>
          <a:p>
            <a:pPr marL="233363" indent="-173038" fontAlgn="auto">
              <a:lnSpc>
                <a:spcPts val="1200"/>
              </a:lnSpc>
              <a:spcBef>
                <a:spcPts val="0"/>
              </a:spcBef>
              <a:spcAft>
                <a:spcPts val="0"/>
              </a:spcAft>
              <a:buClr>
                <a:srgbClr val="1F497D"/>
              </a:buClr>
              <a:buFont typeface="Arial" pitchFamily="34" charset="0"/>
              <a:buChar char="•"/>
              <a:defRPr/>
            </a:pPr>
            <a:r>
              <a:rPr lang="en-US" sz="1000" dirty="0">
                <a:solidFill>
                  <a:schemeClr val="tx1">
                    <a:lumMod val="65000"/>
                    <a:lumOff val="35000"/>
                  </a:schemeClr>
                </a:solidFill>
                <a:latin typeface="Calibri" pitchFamily="34" charset="0"/>
                <a:cs typeface="+mn-cs"/>
              </a:rPr>
              <a:t>PC via DA45™ Connector    </a:t>
            </a:r>
          </a:p>
          <a:p>
            <a:pPr marL="233363" indent="-173038" fontAlgn="auto">
              <a:lnSpc>
                <a:spcPts val="1200"/>
              </a:lnSpc>
              <a:spcBef>
                <a:spcPts val="0"/>
              </a:spcBef>
              <a:spcAft>
                <a:spcPts val="0"/>
              </a:spcAft>
              <a:buClr>
                <a:srgbClr val="1F497D"/>
              </a:buClr>
              <a:buFont typeface="Arial" pitchFamily="34" charset="0"/>
              <a:buChar char="•"/>
              <a:defRPr/>
            </a:pPr>
            <a:r>
              <a:rPr lang="en-US" sz="1000" dirty="0">
                <a:solidFill>
                  <a:schemeClr val="tx1">
                    <a:lumMod val="65000"/>
                    <a:lumOff val="35000"/>
                  </a:schemeClr>
                </a:solidFill>
                <a:latin typeface="Calibri" pitchFamily="34" charset="0"/>
                <a:cs typeface="+mn-cs"/>
              </a:rPr>
              <a:t>Audio Processor via Quick Connect      </a:t>
            </a:r>
          </a:p>
          <a:p>
            <a:pPr marL="233363" indent="-173038" fontAlgn="auto">
              <a:lnSpc>
                <a:spcPts val="1200"/>
              </a:lnSpc>
              <a:spcBef>
                <a:spcPts val="0"/>
              </a:spcBef>
              <a:spcAft>
                <a:spcPts val="0"/>
              </a:spcAft>
              <a:buClr>
                <a:srgbClr val="1F497D"/>
              </a:buClr>
              <a:buFont typeface="Arial" pitchFamily="34" charset="0"/>
              <a:buChar char="•"/>
              <a:defRPr/>
            </a:pPr>
            <a:r>
              <a:rPr lang="en-US" sz="1000" dirty="0">
                <a:solidFill>
                  <a:schemeClr val="tx1">
                    <a:lumMod val="65000"/>
                    <a:lumOff val="35000"/>
                  </a:schemeClr>
                </a:solidFill>
                <a:latin typeface="Calibri" pitchFamily="34" charset="0"/>
                <a:cs typeface="+mn-cs"/>
              </a:rPr>
              <a:t>Audio Only via DA40™ and DA55™</a:t>
            </a:r>
          </a:p>
          <a:p>
            <a:pPr marL="233363" indent="-173038" fontAlgn="auto">
              <a:lnSpc>
                <a:spcPts val="1200"/>
              </a:lnSpc>
              <a:spcBef>
                <a:spcPts val="0"/>
              </a:spcBef>
              <a:spcAft>
                <a:spcPts val="600"/>
              </a:spcAft>
              <a:buClr>
                <a:srgbClr val="1F497D"/>
              </a:buClr>
              <a:buFont typeface="Arial" pitchFamily="34" charset="0"/>
              <a:buChar char="•"/>
              <a:defRPr/>
            </a:pPr>
            <a:r>
              <a:rPr lang="en-US" sz="1000" dirty="0">
                <a:solidFill>
                  <a:schemeClr val="tx1">
                    <a:lumMod val="65000"/>
                    <a:lumOff val="35000"/>
                  </a:schemeClr>
                </a:solidFill>
                <a:latin typeface="Calibri" pitchFamily="34" charset="0"/>
                <a:cs typeface="+mn-cs"/>
              </a:rPr>
              <a:t>Volume/Mute Control via DA60™</a:t>
            </a:r>
          </a:p>
          <a:p>
            <a:pPr fontAlgn="auto">
              <a:lnSpc>
                <a:spcPts val="1200"/>
              </a:lnSpc>
              <a:spcBef>
                <a:spcPts val="0"/>
              </a:spcBef>
              <a:spcAft>
                <a:spcPts val="0"/>
              </a:spcAft>
              <a:defRPr/>
            </a:pPr>
            <a:endParaRPr lang="en-US" sz="1000" dirty="0">
              <a:solidFill>
                <a:schemeClr val="tx1">
                  <a:lumMod val="65000"/>
                  <a:lumOff val="35000"/>
                </a:schemeClr>
              </a:solidFill>
              <a:latin typeface="Calibri" pitchFamily="34" charset="0"/>
              <a:cs typeface="+mn-cs"/>
            </a:endParaRPr>
          </a:p>
          <a:p>
            <a:pPr fontAlgn="auto">
              <a:lnSpc>
                <a:spcPts val="1200"/>
              </a:lnSpc>
              <a:spcBef>
                <a:spcPts val="0"/>
              </a:spcBef>
              <a:spcAft>
                <a:spcPts val="600"/>
              </a:spcAft>
              <a:defRPr/>
            </a:pPr>
            <a:endParaRPr lang="en-US" sz="1000" dirty="0">
              <a:solidFill>
                <a:schemeClr val="bg1">
                  <a:lumMod val="50000"/>
                </a:schemeClr>
              </a:solidFill>
              <a:latin typeface="Calibri" pitchFamily="34" charset="0"/>
              <a:cs typeface="+mn-cs"/>
            </a:endParaRPr>
          </a:p>
          <a:p>
            <a:pPr fontAlgn="auto">
              <a:spcBef>
                <a:spcPts val="0"/>
              </a:spcBef>
              <a:spcAft>
                <a:spcPts val="0"/>
              </a:spcAft>
              <a:defRPr/>
            </a:pPr>
            <a:endParaRPr lang="en-US" sz="1000" dirty="0">
              <a:solidFill>
                <a:schemeClr val="bg1">
                  <a:lumMod val="50000"/>
                </a:schemeClr>
              </a:solidFill>
              <a:latin typeface="Calibri" pitchFamily="34" charset="0"/>
              <a:cs typeface="+mn-cs"/>
            </a:endParaRPr>
          </a:p>
        </p:txBody>
      </p:sp>
      <p:pic>
        <p:nvPicPr>
          <p:cNvPr id="17437" name="Picture 35"/>
          <p:cNvPicPr>
            <a:picLocks noChangeAspect="1" noChangeArrowheads="1"/>
          </p:cNvPicPr>
          <p:nvPr/>
        </p:nvPicPr>
        <p:blipFill>
          <a:blip r:embed="rId12"/>
          <a:srcRect/>
          <a:stretch>
            <a:fillRect/>
          </a:stretch>
        </p:blipFill>
        <p:spPr bwMode="auto">
          <a:xfrm>
            <a:off x="6172200" y="5743575"/>
            <a:ext cx="549275" cy="496888"/>
          </a:xfrm>
          <a:prstGeom prst="rect">
            <a:avLst/>
          </a:prstGeom>
          <a:noFill/>
          <a:ln w="9525">
            <a:noFill/>
            <a:miter lim="800000"/>
            <a:headEnd/>
            <a:tailEnd/>
          </a:ln>
        </p:spPr>
      </p:pic>
      <p:sp>
        <p:nvSpPr>
          <p:cNvPr id="35" name="TextBox 34"/>
          <p:cNvSpPr txBox="1"/>
          <p:nvPr/>
        </p:nvSpPr>
        <p:spPr>
          <a:xfrm>
            <a:off x="8382000" y="6627813"/>
            <a:ext cx="1219200" cy="230187"/>
          </a:xfrm>
          <a:prstGeom prst="rect">
            <a:avLst/>
          </a:prstGeom>
          <a:noFill/>
        </p:spPr>
        <p:txBody>
          <a:bodyPr>
            <a:spAutoFit/>
          </a:bodyPr>
          <a:lstStyle/>
          <a:p>
            <a:pPr fontAlgn="auto">
              <a:spcBef>
                <a:spcPts val="0"/>
              </a:spcBef>
              <a:spcAft>
                <a:spcPts val="0"/>
              </a:spcAft>
              <a:defRPr/>
            </a:pPr>
            <a:r>
              <a:rPr lang="en-US" sz="900" dirty="0">
                <a:solidFill>
                  <a:schemeClr val="tx1">
                    <a:lumMod val="65000"/>
                    <a:lumOff val="35000"/>
                  </a:schemeClr>
                </a:solidFill>
                <a:latin typeface="+mn-lt"/>
                <a:cs typeface="+mn-cs"/>
              </a:rPr>
              <a:t>IBM - pg. 4</a:t>
            </a:r>
            <a:endParaRPr lang="en-US" sz="900" dirty="0">
              <a:solidFill>
                <a:schemeClr val="tx1">
                  <a:lumMod val="65000"/>
                  <a:lumOff val="35000"/>
                </a:schemeClr>
              </a:solidFill>
              <a:latin typeface="+mn-lt"/>
              <a:cs typeface="+mn-cs"/>
            </a:endParaRPr>
          </a:p>
        </p:txBody>
      </p:sp>
      <p:pic>
        <p:nvPicPr>
          <p:cNvPr id="17439" name="Picture 35" descr="IBM logo2.jpg"/>
          <p:cNvPicPr>
            <a:picLocks noChangeAspect="1"/>
          </p:cNvPicPr>
          <p:nvPr/>
        </p:nvPicPr>
        <p:blipFill>
          <a:blip r:embed="rId13"/>
          <a:srcRect/>
          <a:stretch>
            <a:fillRect/>
          </a:stretch>
        </p:blipFill>
        <p:spPr bwMode="auto">
          <a:xfrm>
            <a:off x="8401050" y="69850"/>
            <a:ext cx="731838" cy="292100"/>
          </a:xfrm>
          <a:prstGeom prst="rect">
            <a:avLst/>
          </a:prstGeom>
          <a:noFill/>
          <a:ln w="9525">
            <a:noFill/>
            <a:miter lim="800000"/>
            <a:headEnd/>
            <a:tailEnd/>
          </a:ln>
        </p:spPr>
      </p:pic>
      <p:pic>
        <p:nvPicPr>
          <p:cNvPr id="17440" name="Picture 33" descr="PLTheader.jpg"/>
          <p:cNvPicPr>
            <a:picLocks noChangeAspect="1" noChangeArrowheads="1"/>
          </p:cNvPicPr>
          <p:nvPr/>
        </p:nvPicPr>
        <p:blipFill>
          <a:blip r:embed="rId14"/>
          <a:srcRect t="33459" r="75618" b="33459"/>
          <a:stretch>
            <a:fillRect/>
          </a:stretch>
        </p:blipFill>
        <p:spPr bwMode="auto">
          <a:xfrm>
            <a:off x="123825" y="6553200"/>
            <a:ext cx="1741488"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914400"/>
          <a:ext cx="8839200" cy="4813300"/>
        </p:xfrm>
        <a:graphic>
          <a:graphicData uri="http://schemas.openxmlformats.org/drawingml/2006/table">
            <a:tbl>
              <a:tblPr firstRow="1" bandRow="1">
                <a:tableStyleId>{2D5ABB26-0587-4C30-8999-92F81FD0307C}</a:tableStyleId>
              </a:tblPr>
              <a:tblGrid>
                <a:gridCol w="1143000"/>
                <a:gridCol w="1524000"/>
                <a:gridCol w="1600200"/>
                <a:gridCol w="1524000"/>
                <a:gridCol w="1524000"/>
                <a:gridCol w="1524000"/>
              </a:tblGrid>
              <a:tr h="990600">
                <a:tc>
                  <a:txBody>
                    <a:bodyPr/>
                    <a:lstStyle/>
                    <a:p>
                      <a:endParaRPr lang="en-US" sz="800" dirty="0"/>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Voyager™</a:t>
                      </a:r>
                      <a:r>
                        <a:rPr lang="en-US" sz="800" b="1" baseline="0" dirty="0" smtClean="0">
                          <a:solidFill>
                            <a:srgbClr val="0070C0"/>
                          </a:solidFill>
                        </a:rPr>
                        <a:t> PRO UC</a:t>
                      </a:r>
                      <a:endParaRPr lang="en-US" sz="800" b="1" dirty="0">
                        <a:solidFill>
                          <a:srgbClr val="0070C0"/>
                        </a:solidFill>
                      </a:endParaRPr>
                    </a:p>
                  </a:txBody>
                  <a:tcPr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Savi® Office Convertible</a:t>
                      </a:r>
                      <a:endParaRPr lang="en-US" sz="800" b="1" dirty="0">
                        <a:solidFill>
                          <a:srgbClr val="0070C0"/>
                        </a:solidFill>
                      </a:endParaRPr>
                    </a:p>
                  </a:txBody>
                  <a:tcPr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Savi</a:t>
                      </a:r>
                      <a:r>
                        <a:rPr lang="en-US" sz="800" b="1" baseline="0" dirty="0" smtClean="0">
                          <a:solidFill>
                            <a:srgbClr val="0070C0"/>
                          </a:solidFill>
                        </a:rPr>
                        <a:t> Office Over-the-Ear</a:t>
                      </a:r>
                      <a:endParaRPr lang="en-US" sz="800" b="1" dirty="0">
                        <a:solidFill>
                          <a:srgbClr val="0070C0"/>
                        </a:solidFill>
                      </a:endParaRPr>
                    </a:p>
                  </a:txBody>
                  <a:tcPr anchor="b">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Savi Office Over-the-Head</a:t>
                      </a:r>
                      <a:endParaRPr lang="en-US" sz="800" b="1" dirty="0">
                        <a:solidFill>
                          <a:srgbClr val="0070C0"/>
                        </a:solidFill>
                      </a:endParaRPr>
                    </a:p>
                  </a:txBody>
                  <a:tcPr anchor="b">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Savi</a:t>
                      </a:r>
                      <a:r>
                        <a:rPr lang="en-US" sz="800" b="1" baseline="0" dirty="0" smtClean="0">
                          <a:solidFill>
                            <a:srgbClr val="0070C0"/>
                          </a:solidFill>
                        </a:rPr>
                        <a:t> 430</a:t>
                      </a:r>
                      <a:endParaRPr lang="en-US" sz="800" b="1" dirty="0">
                        <a:solidFill>
                          <a:srgbClr val="0070C0"/>
                        </a:solidFill>
                      </a:endParaRPr>
                    </a:p>
                  </a:txBody>
                  <a:tcPr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44820">
                <a:tc>
                  <a:txBody>
                    <a:bodyPr/>
                    <a:lstStyle/>
                    <a:p>
                      <a:r>
                        <a:rPr lang="en-US" sz="800" b="1" dirty="0" smtClean="0">
                          <a:solidFill>
                            <a:srgbClr val="0070C0"/>
                          </a:solidFill>
                        </a:rPr>
                        <a:t>Connects to </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PC </a:t>
                      </a:r>
                      <a:r>
                        <a:rPr lang="en-US" sz="800" u="none" strike="noStrike" dirty="0" smtClean="0"/>
                        <a:t>+ mobile  phone</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Desk phone + PC</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Desk phone + PC</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chemeClr val="tx1"/>
                          </a:solidFill>
                          <a:latin typeface="+mn-lt"/>
                        </a:rPr>
                        <a:t>Desk</a:t>
                      </a:r>
                      <a:r>
                        <a:rPr lang="en-US" sz="800" b="0" i="0" u="none" strike="noStrike" baseline="0" dirty="0" smtClean="0">
                          <a:solidFill>
                            <a:schemeClr val="tx1"/>
                          </a:solidFill>
                          <a:latin typeface="+mn-lt"/>
                        </a:rPr>
                        <a:t> phone + PC</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PC</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64780">
                <a:tc>
                  <a:txBody>
                    <a:bodyPr/>
                    <a:lstStyle/>
                    <a:p>
                      <a:r>
                        <a:rPr lang="en-US" sz="800" b="1" dirty="0" smtClean="0">
                          <a:solidFill>
                            <a:srgbClr val="0070C0"/>
                          </a:solidFill>
                        </a:rPr>
                        <a:t>Recommended for</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Mobile professionals who use PC audio and mobile phone communications</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Users with mixed PC and </a:t>
                      </a:r>
                      <a:r>
                        <a:rPr lang="en-US" sz="800" u="none" strike="noStrike" baseline="0" dirty="0" smtClean="0"/>
                        <a:t>  </a:t>
                      </a:r>
                    </a:p>
                    <a:p>
                      <a:pPr algn="l" rtl="0" fontAlgn="t"/>
                      <a:r>
                        <a:rPr lang="en-US" sz="800" u="none" strike="noStrike" baseline="0" dirty="0" smtClean="0"/>
                        <a:t>  </a:t>
                      </a:r>
                      <a:r>
                        <a:rPr lang="en-US" sz="800" u="none" strike="noStrike" dirty="0" smtClean="0"/>
                        <a:t>office phone communications</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Users with mixed PC and office phone communications</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Users with mixed PC and office phone communications</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Users with PC communication in office or on the go</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03820">
                <a:tc>
                  <a:txBody>
                    <a:bodyPr/>
                    <a:lstStyle/>
                    <a:p>
                      <a:r>
                        <a:rPr lang="en-US" sz="800" b="1" dirty="0" smtClean="0">
                          <a:solidFill>
                            <a:srgbClr val="0070C0"/>
                          </a:solidFill>
                        </a:rPr>
                        <a:t>Wearing</a:t>
                      </a:r>
                      <a:r>
                        <a:rPr lang="en-US" sz="800" b="1" baseline="0" dirty="0" smtClean="0">
                          <a:solidFill>
                            <a:srgbClr val="0070C0"/>
                          </a:solidFill>
                        </a:rPr>
                        <a:t> style</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Over-the-ear</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Convertible: over-the-ear; </a:t>
                      </a:r>
                    </a:p>
                    <a:p>
                      <a:pPr algn="l" rtl="0" fontAlgn="t"/>
                      <a:r>
                        <a:rPr lang="en-US" sz="800" u="none" strike="noStrike" baseline="0" dirty="0" smtClean="0"/>
                        <a:t>  </a:t>
                      </a:r>
                      <a:r>
                        <a:rPr lang="en-US" sz="800" u="none" strike="noStrike" dirty="0" smtClean="0"/>
                        <a:t>over the head</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Over-the-ear</a:t>
                      </a:r>
                      <a:endParaRPr lang="en-US" sz="800" b="0" i="0" u="none" strike="noStrike" dirty="0">
                        <a:solidFill>
                          <a:srgbClr val="000000"/>
                        </a:solidFill>
                        <a:latin typeface="+mn-lt"/>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Over-the-head; monaural</a:t>
                      </a:r>
                      <a:r>
                        <a:rPr lang="en-US" sz="800" u="none" strike="noStrike" baseline="0" dirty="0" smtClean="0"/>
                        <a:t> or binaural</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Over-the-ear</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44820">
                <a:tc>
                  <a:txBody>
                    <a:bodyPr/>
                    <a:lstStyle/>
                    <a:p>
                      <a:r>
                        <a:rPr lang="en-US" sz="800" b="1" dirty="0" smtClean="0">
                          <a:solidFill>
                            <a:srgbClr val="0070C0"/>
                          </a:solidFill>
                        </a:rPr>
                        <a:t>Roaming</a:t>
                      </a:r>
                      <a:r>
                        <a:rPr lang="en-US" sz="800" b="1" baseline="0" dirty="0" smtClean="0">
                          <a:solidFill>
                            <a:srgbClr val="0070C0"/>
                          </a:solidFill>
                        </a:rPr>
                        <a:t> range</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33 feet</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  Up</a:t>
                      </a:r>
                      <a:r>
                        <a:rPr lang="en-US" sz="800" b="0" i="0" u="none" strike="noStrike" baseline="0" dirty="0" smtClean="0">
                          <a:solidFill>
                            <a:srgbClr val="000000"/>
                          </a:solidFill>
                          <a:latin typeface="Calibri"/>
                        </a:rPr>
                        <a:t> to 350 feet</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350 feet</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350 feet </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300</a:t>
                      </a:r>
                      <a:r>
                        <a:rPr lang="en-US" sz="800" b="0" i="0" u="none" strike="noStrike" baseline="0" dirty="0" smtClean="0">
                          <a:solidFill>
                            <a:srgbClr val="000000"/>
                          </a:solidFill>
                          <a:latin typeface="Calibri"/>
                        </a:rPr>
                        <a:t> feet</a:t>
                      </a:r>
                      <a:endParaRPr lang="en-US" sz="800" b="0" i="0" u="none" strike="noStrike" dirty="0" smtClean="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04421">
                <a:tc>
                  <a:txBody>
                    <a:bodyPr/>
                    <a:lstStyle/>
                    <a:p>
                      <a:r>
                        <a:rPr lang="en-US" sz="800" b="1" dirty="0" smtClean="0">
                          <a:solidFill>
                            <a:srgbClr val="0070C0"/>
                          </a:solidFill>
                        </a:rPr>
                        <a:t>Wireless frequency</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Bluetooth® v2.1 + EDR</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  DECT™ 6.0</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DECT 6.0</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DECT 6.0</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DECT 6.0</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98014">
                <a:tc>
                  <a:txBody>
                    <a:bodyPr/>
                    <a:lstStyle/>
                    <a:p>
                      <a:r>
                        <a:rPr lang="en-US" sz="800" b="1" dirty="0" smtClean="0">
                          <a:solidFill>
                            <a:srgbClr val="0070C0"/>
                          </a:solidFill>
                        </a:rPr>
                        <a:t>Audio performance</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Mono, PC</a:t>
                      </a:r>
                      <a:r>
                        <a:rPr lang="en-US" sz="800" u="none" strike="noStrike" baseline="0" dirty="0" smtClean="0"/>
                        <a:t> wideband, echo cancellation, A2DP</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Mono,</a:t>
                      </a:r>
                      <a:r>
                        <a:rPr lang="en-US" sz="800" u="none" strike="noStrike" baseline="0" dirty="0" smtClean="0"/>
                        <a:t> PC wideband</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Mono,</a:t>
                      </a:r>
                      <a:r>
                        <a:rPr lang="en-US" sz="800" u="none" strike="noStrike" baseline="0" dirty="0" smtClean="0"/>
                        <a:t> PC wideband</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Mono,</a:t>
                      </a:r>
                      <a:r>
                        <a:rPr lang="en-US" sz="800" u="none" strike="noStrike" baseline="0" dirty="0" smtClean="0"/>
                        <a:t> PC wideband</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Mono,</a:t>
                      </a:r>
                      <a:r>
                        <a:rPr lang="en-US" sz="800" u="none" strike="noStrike" baseline="0" dirty="0" smtClean="0"/>
                        <a:t> PC wideband</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18186">
                <a:tc>
                  <a:txBody>
                    <a:bodyPr/>
                    <a:lstStyle/>
                    <a:p>
                      <a:r>
                        <a:rPr lang="en-US" sz="800" b="1" dirty="0" smtClean="0">
                          <a:solidFill>
                            <a:srgbClr val="0070C0"/>
                          </a:solidFill>
                        </a:rPr>
                        <a:t>Hearing protection</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SoundGuard </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SoundGuard </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SoundGuard </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SoundGuard</a:t>
                      </a:r>
                      <a:r>
                        <a:rPr lang="en-US" sz="800" u="none" strike="noStrike" baseline="0" dirty="0" smtClean="0"/>
                        <a:t>               </a:t>
                      </a:r>
                    </a:p>
                    <a:p>
                      <a:pPr algn="l" rtl="0" fontAlgn="t"/>
                      <a:r>
                        <a:rPr lang="en-US" sz="800" u="none" strike="noStrike" dirty="0" smtClean="0"/>
                        <a:t>Digital</a:t>
                      </a:r>
                      <a:r>
                        <a:rPr lang="en-US" sz="800" u="none" strike="noStrike" dirty="0"/>
                        <a:t>™</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chemeClr val="tx1"/>
                          </a:solidFill>
                          <a:latin typeface="+mn-lt"/>
                        </a:rPr>
                        <a:t>SoundGuard®</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97832">
                <a:tc>
                  <a:txBody>
                    <a:bodyPr/>
                    <a:lstStyle/>
                    <a:p>
                      <a:r>
                        <a:rPr lang="en-US" sz="800" b="1" dirty="0" smtClean="0">
                          <a:solidFill>
                            <a:srgbClr val="0070C0"/>
                          </a:solidFill>
                        </a:rPr>
                        <a:t>Microphone noise reduction</a:t>
                      </a:r>
                      <a:r>
                        <a:rPr lang="en-US" sz="800" b="1" baseline="0" dirty="0" smtClean="0">
                          <a:solidFill>
                            <a:srgbClr val="0070C0"/>
                          </a:solidFill>
                        </a:rPr>
                        <a:t> </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Two</a:t>
                      </a:r>
                      <a:r>
                        <a:rPr lang="en-US" sz="800" u="none" strike="noStrike" baseline="0" dirty="0" smtClean="0"/>
                        <a:t> noise-canceling mics </a:t>
                      </a:r>
                    </a:p>
                    <a:p>
                      <a:pPr algn="l" rtl="0" fontAlgn="t"/>
                      <a:r>
                        <a:rPr lang="en-US" sz="800" u="none" strike="noStrike" baseline="0" dirty="0" smtClean="0"/>
                        <a:t>AudioIQ²™ DSP </a:t>
                      </a:r>
                    </a:p>
                    <a:p>
                      <a:pPr algn="l" rtl="0" fontAlgn="t"/>
                      <a:r>
                        <a:rPr lang="en-US" sz="800" b="0" i="0" u="none" strike="noStrike" baseline="0" dirty="0" smtClean="0">
                          <a:solidFill>
                            <a:srgbClr val="000000"/>
                          </a:solidFill>
                          <a:latin typeface="Calibri"/>
                        </a:rPr>
                        <a:t>Windsmart® technology</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Noise-canceling</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Noise-canceling</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Noise-canceling</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Noise-canceling</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50687">
                <a:tc>
                  <a:txBody>
                    <a:bodyPr/>
                    <a:lstStyle/>
                    <a:p>
                      <a:r>
                        <a:rPr lang="en-US" sz="800" b="1" dirty="0" smtClean="0">
                          <a:solidFill>
                            <a:srgbClr val="0070C0"/>
                          </a:solidFill>
                        </a:rPr>
                        <a:t>Remote</a:t>
                      </a:r>
                      <a:r>
                        <a:rPr lang="en-US" sz="800" b="1" baseline="0" dirty="0" smtClean="0">
                          <a:solidFill>
                            <a:srgbClr val="0070C0"/>
                          </a:solidFill>
                        </a:rPr>
                        <a:t> </a:t>
                      </a:r>
                      <a:r>
                        <a:rPr lang="en-US" sz="800" b="1" dirty="0" smtClean="0">
                          <a:solidFill>
                            <a:srgbClr val="0070C0"/>
                          </a:solidFill>
                        </a:rPr>
                        <a:t>Call Control**</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Call answer/end, mute, volume +/-</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Call </a:t>
                      </a:r>
                      <a:r>
                        <a:rPr lang="en-US" sz="800" u="none" strike="noStrike" dirty="0"/>
                        <a:t>answer/end, </a:t>
                      </a:r>
                      <a:r>
                        <a:rPr lang="en-US" sz="800" u="none" strike="noStrike" baseline="0" dirty="0" smtClean="0"/>
                        <a:t>  </a:t>
                      </a:r>
                      <a:r>
                        <a:rPr lang="en-US" sz="800" u="none" strike="noStrike" dirty="0" smtClean="0"/>
                        <a:t>mute</a:t>
                      </a:r>
                      <a:r>
                        <a:rPr lang="en-US" sz="800" u="none" strike="noStrike" dirty="0"/>
                        <a:t>, </a:t>
                      </a:r>
                      <a:r>
                        <a:rPr lang="en-US" sz="800" u="none" strike="noStrike" dirty="0" smtClean="0"/>
                        <a:t>volume</a:t>
                      </a:r>
                      <a:r>
                        <a:rPr lang="en-US" sz="800" u="none" strike="noStrike" baseline="0" dirty="0" smtClean="0"/>
                        <a:t> </a:t>
                      </a:r>
                      <a:r>
                        <a:rPr lang="en-US" sz="800" u="none" strike="noStrike" dirty="0" smtClean="0"/>
                        <a:t>+/-</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Call answer/end, mute, volume +/-</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Call </a:t>
                      </a:r>
                      <a:r>
                        <a:rPr lang="en-US" sz="800" u="none" strike="noStrike" dirty="0"/>
                        <a:t>answer/end, </a:t>
                      </a:r>
                      <a:r>
                        <a:rPr lang="en-US" sz="800" u="none" strike="noStrike" dirty="0" smtClean="0"/>
                        <a:t>mute</a:t>
                      </a:r>
                      <a:r>
                        <a:rPr lang="en-US" sz="800" u="none" strike="noStrike" dirty="0"/>
                        <a:t>, volume +/-</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Call answer/end,</a:t>
                      </a:r>
                      <a:r>
                        <a:rPr lang="en-US" sz="800" u="none" strike="noStrike" baseline="0" dirty="0" smtClean="0"/>
                        <a:t>  m</a:t>
                      </a:r>
                      <a:r>
                        <a:rPr lang="en-US" sz="800" u="none" strike="noStrike" dirty="0" smtClean="0"/>
                        <a:t>ute</a:t>
                      </a:r>
                      <a:r>
                        <a:rPr lang="en-US" sz="800" u="none" strike="noStrike" dirty="0"/>
                        <a:t>, volume +/-</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198204">
                <a:tc>
                  <a:txBody>
                    <a:bodyPr/>
                    <a:lstStyle/>
                    <a:p>
                      <a:r>
                        <a:rPr lang="en-US" sz="800" b="1" dirty="0" smtClean="0">
                          <a:solidFill>
                            <a:srgbClr val="0070C0"/>
                          </a:solidFill>
                        </a:rPr>
                        <a:t>Talk Time*</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6 hours</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  Up to 9 hours</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6 hours</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9 hours</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rgbClr val="000000"/>
                          </a:solidFill>
                          <a:latin typeface="Calibri"/>
                        </a:rPr>
                        <a:t>Up to 6 hours</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01966">
                <a:tc>
                  <a:txBody>
                    <a:bodyPr/>
                    <a:lstStyle/>
                    <a:p>
                      <a:r>
                        <a:rPr lang="en-US" sz="800" b="1" dirty="0" smtClean="0">
                          <a:solidFill>
                            <a:srgbClr val="0070C0"/>
                          </a:solidFill>
                        </a:rPr>
                        <a:t>Limited</a:t>
                      </a:r>
                      <a:r>
                        <a:rPr lang="en-US" sz="800" b="1" baseline="0" dirty="0" smtClean="0">
                          <a:solidFill>
                            <a:srgbClr val="0070C0"/>
                          </a:solidFill>
                        </a:rPr>
                        <a:t> Warranty</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1 year</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1 y ear</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1 year</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1 </a:t>
                      </a:r>
                      <a:r>
                        <a:rPr lang="en-US" sz="800" u="none" strike="noStrike" dirty="0"/>
                        <a:t>year</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1 year</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87529">
                <a:tc>
                  <a:txBody>
                    <a:bodyPr/>
                    <a:lstStyle/>
                    <a:p>
                      <a:r>
                        <a:rPr lang="en-US" sz="800" b="1" dirty="0" smtClean="0">
                          <a:solidFill>
                            <a:srgbClr val="0070C0"/>
                          </a:solidFill>
                        </a:rPr>
                        <a:t>Model number </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B230</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WO100</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WO200</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C610 (monaural)</a:t>
                      </a:r>
                      <a:br>
                        <a:rPr lang="en-US" sz="800" u="none" strike="noStrike" dirty="0" smtClean="0"/>
                      </a:br>
                      <a:r>
                        <a:rPr lang="en-US" sz="800" u="none" strike="noStrike" dirty="0" smtClean="0"/>
                        <a:t>C620 (binaural)</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W430</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02090">
                <a:tc>
                  <a:txBody>
                    <a:bodyPr/>
                    <a:lstStyle/>
                    <a:p>
                      <a:r>
                        <a:rPr lang="en-US" sz="800" b="1" dirty="0" smtClean="0">
                          <a:solidFill>
                            <a:srgbClr val="0070C0"/>
                          </a:solidFill>
                        </a:rPr>
                        <a:t>Part number</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38885-01</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79956-01</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79957-01</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81794-01 (monaural)</a:t>
                      </a:r>
                    </a:p>
                    <a:p>
                      <a:pPr algn="l" rtl="0" fontAlgn="t"/>
                      <a:r>
                        <a:rPr lang="en-US" sz="800" b="0" i="0" u="none" strike="noStrike" dirty="0" smtClean="0">
                          <a:solidFill>
                            <a:srgbClr val="000000"/>
                          </a:solidFill>
                          <a:latin typeface="Calibri"/>
                        </a:rPr>
                        <a:t>81802-01</a:t>
                      </a:r>
                      <a:r>
                        <a:rPr lang="en-US" sz="800" b="0" i="0" u="none" strike="noStrike" baseline="0" dirty="0" smtClean="0">
                          <a:solidFill>
                            <a:srgbClr val="000000"/>
                          </a:solidFill>
                          <a:latin typeface="Calibri"/>
                        </a:rPr>
                        <a:t> (binaural)</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82396-01</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25882">
                <a:tc>
                  <a:txBody>
                    <a:bodyPr/>
                    <a:lstStyle/>
                    <a:p>
                      <a:r>
                        <a:rPr lang="en-US" sz="800" b="1" dirty="0" smtClean="0">
                          <a:solidFill>
                            <a:srgbClr val="0070C0"/>
                          </a:solidFill>
                        </a:rPr>
                        <a:t>MSRP (USD)</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$199.95</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$379.95</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$379.95</a:t>
                      </a:r>
                      <a:endParaRPr lang="en-US" sz="800" b="0" i="0" u="none" strike="noStrike" dirty="0">
                        <a:solidFill>
                          <a:srgbClr val="000000"/>
                        </a:solidFill>
                        <a:latin typeface="Calibri"/>
                      </a:endParaRPr>
                    </a:p>
                  </a:txBody>
                  <a:tcPr marL="0" marR="0" marT="0" marB="0">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$379.95  (monaural)</a:t>
                      </a:r>
                    </a:p>
                    <a:p>
                      <a:pPr algn="l" rtl="0" fontAlgn="t"/>
                      <a:r>
                        <a:rPr lang="en-US" sz="800" b="0" i="0" u="none" strike="noStrike" dirty="0" smtClean="0">
                          <a:solidFill>
                            <a:srgbClr val="000000"/>
                          </a:solidFill>
                          <a:latin typeface="Calibri"/>
                        </a:rPr>
                        <a:t>$399.95</a:t>
                      </a:r>
                      <a:r>
                        <a:rPr lang="en-US" sz="800" b="0" i="0" u="none" strike="noStrike" baseline="0" dirty="0" smtClean="0">
                          <a:solidFill>
                            <a:srgbClr val="000000"/>
                          </a:solidFill>
                          <a:latin typeface="Calibri"/>
                        </a:rPr>
                        <a:t> (binaural)</a:t>
                      </a:r>
                      <a:endParaRPr lang="en-US" sz="800" b="0" i="0" u="none" strike="noStrike" dirty="0">
                        <a:solidFill>
                          <a:srgbClr val="000000"/>
                        </a:solidFill>
                        <a:latin typeface="Calibri"/>
                      </a:endParaRPr>
                    </a:p>
                  </a:txBody>
                  <a:tcPr marL="0" marR="0" marT="0" marB="0">
                    <a:lnL w="12700" cap="flat" cmpd="sng" algn="ctr">
                      <a:solidFill>
                        <a:schemeClr val="bg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$279.95</a:t>
                      </a:r>
                      <a:endParaRPr lang="en-US" sz="800" b="0" i="0" u="none" strike="noStrike" dirty="0">
                        <a:solidFill>
                          <a:srgbClr val="000000"/>
                        </a:solidFill>
                        <a:latin typeface="Calibri"/>
                      </a:endParaRP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1600200" y="990600"/>
            <a:ext cx="1143000" cy="200025"/>
          </a:xfrm>
          <a:prstGeom prst="rect">
            <a:avLst/>
          </a:prstGeom>
          <a:solidFill>
            <a:schemeClr val="bg1"/>
          </a:solidFill>
        </p:spPr>
        <p:txBody>
          <a:bodyPr>
            <a:spAutoFit/>
          </a:bodyPr>
          <a:lstStyle/>
          <a:p>
            <a:pPr fontAlgn="auto">
              <a:spcBef>
                <a:spcPts val="0"/>
              </a:spcBef>
              <a:spcAft>
                <a:spcPts val="0"/>
              </a:spcAft>
              <a:defRPr/>
            </a:pPr>
            <a:r>
              <a:rPr lang="en-US" sz="700" b="1" dirty="0">
                <a:latin typeface="+mj-lt"/>
                <a:cs typeface="+mn-cs"/>
              </a:rPr>
              <a:t>Smart Sensor Technology</a:t>
            </a:r>
            <a:endParaRPr lang="en-US" sz="700" b="1" dirty="0">
              <a:latin typeface="+mj-lt"/>
              <a:cs typeface="+mn-cs"/>
            </a:endParaRPr>
          </a:p>
        </p:txBody>
      </p:sp>
      <p:sp>
        <p:nvSpPr>
          <p:cNvPr id="4" name="TextBox 3"/>
          <p:cNvSpPr txBox="1"/>
          <p:nvPr/>
        </p:nvSpPr>
        <p:spPr>
          <a:xfrm>
            <a:off x="1295400" y="990600"/>
            <a:ext cx="381000" cy="200025"/>
          </a:xfrm>
          <a:prstGeom prst="rect">
            <a:avLst/>
          </a:prstGeom>
          <a:solidFill>
            <a:srgbClr val="85C64A"/>
          </a:solidFill>
        </p:spPr>
        <p:txBody>
          <a:bodyPr>
            <a:spAutoFit/>
          </a:bodyPr>
          <a:lstStyle/>
          <a:p>
            <a:pPr fontAlgn="auto">
              <a:spcBef>
                <a:spcPts val="0"/>
              </a:spcBef>
              <a:spcAft>
                <a:spcPts val="0"/>
              </a:spcAft>
              <a:defRPr/>
            </a:pPr>
            <a:r>
              <a:rPr lang="en-US" sz="700" b="1" dirty="0">
                <a:solidFill>
                  <a:schemeClr val="bg1"/>
                </a:solidFill>
                <a:latin typeface="+mj-lt"/>
                <a:cs typeface="+mn-cs"/>
              </a:rPr>
              <a:t>NEW</a:t>
            </a:r>
            <a:endParaRPr lang="en-US" sz="700" b="1" dirty="0">
              <a:solidFill>
                <a:schemeClr val="bg1"/>
              </a:solidFill>
              <a:latin typeface="+mj-lt"/>
              <a:cs typeface="+mn-cs"/>
            </a:endParaRPr>
          </a:p>
        </p:txBody>
      </p:sp>
      <p:sp>
        <p:nvSpPr>
          <p:cNvPr id="5" name="Rectangle 4"/>
          <p:cNvSpPr/>
          <p:nvPr/>
        </p:nvSpPr>
        <p:spPr>
          <a:xfrm>
            <a:off x="152400" y="0"/>
            <a:ext cx="8534400" cy="677863"/>
          </a:xfrm>
          <a:prstGeom prst="rect">
            <a:avLst/>
          </a:prstGeom>
        </p:spPr>
        <p:txBody>
          <a:bodyPr>
            <a:spAutoFit/>
          </a:bodyPr>
          <a:lstStyle/>
          <a:p>
            <a:pPr fontAlgn="auto">
              <a:spcBef>
                <a:spcPts val="0"/>
              </a:spcBef>
              <a:spcAft>
                <a:spcPts val="0"/>
              </a:spcAft>
              <a:defRPr/>
            </a:pPr>
            <a:r>
              <a:rPr lang="en-US" sz="1600" dirty="0">
                <a:solidFill>
                  <a:srgbClr val="0070C0"/>
                </a:solidFill>
                <a:latin typeface="+mn-lt"/>
                <a:cs typeface="+mn-cs"/>
              </a:rPr>
              <a:t>Bring Your IBM® UC² Experience to Life </a:t>
            </a:r>
            <a:r>
              <a:rPr lang="en-US" sz="1600" dirty="0">
                <a:solidFill>
                  <a:schemeClr val="tx1">
                    <a:lumMod val="50000"/>
                    <a:lumOff val="50000"/>
                  </a:schemeClr>
                </a:solidFill>
                <a:latin typeface="+mn-lt"/>
                <a:cs typeface="+mn-cs"/>
              </a:rPr>
              <a:t>with Plantronics Audio Devices for Sametime®</a:t>
            </a:r>
          </a:p>
          <a:p>
            <a:pPr fontAlgn="auto">
              <a:spcBef>
                <a:spcPts val="0"/>
              </a:spcBef>
              <a:spcAft>
                <a:spcPts val="0"/>
              </a:spcAft>
              <a:defRPr/>
            </a:pPr>
            <a:r>
              <a:rPr lang="en-US" sz="400" dirty="0">
                <a:latin typeface="+mn-lt"/>
                <a:cs typeface="+mn-cs"/>
              </a:rPr>
              <a:t> 	</a:t>
            </a:r>
          </a:p>
          <a:p>
            <a:pPr marL="230188" fontAlgn="auto">
              <a:spcBef>
                <a:spcPts val="0"/>
              </a:spcBef>
              <a:spcAft>
                <a:spcPts val="0"/>
              </a:spcAft>
              <a:defRPr/>
            </a:pPr>
            <a:r>
              <a:rPr lang="en-US" sz="900" dirty="0">
                <a:latin typeface="+mn-lt"/>
                <a:cs typeface="+mn-cs"/>
              </a:rPr>
              <a:t>Plantronics® UC audio devices include headsets, handsets and USB speakerphones which seamlessly access the intuitive, powerful voice features of Sametime,                                           in the office or on the road – from phones, PCs and desktop applications</a:t>
            </a:r>
            <a:r>
              <a:rPr lang="en-US" sz="900" b="1" dirty="0">
                <a:latin typeface="+mn-lt"/>
                <a:cs typeface="+mn-cs"/>
              </a:rPr>
              <a:t>.</a:t>
            </a:r>
            <a:endParaRPr lang="en-US" sz="900" dirty="0">
              <a:latin typeface="+mn-lt"/>
              <a:cs typeface="+mn-cs"/>
            </a:endParaRPr>
          </a:p>
        </p:txBody>
      </p:sp>
      <p:pic>
        <p:nvPicPr>
          <p:cNvPr id="18547" name="Picture 5" descr="http://images.intomobile.com/wp-content/uploads/2010/12/Plantronics-Voyager-Pro-UC.jpg"/>
          <p:cNvPicPr>
            <a:picLocks noChangeAspect="1" noChangeArrowheads="1"/>
          </p:cNvPicPr>
          <p:nvPr/>
        </p:nvPicPr>
        <p:blipFill>
          <a:blip r:embed="rId2"/>
          <a:srcRect/>
          <a:stretch>
            <a:fillRect/>
          </a:stretch>
        </p:blipFill>
        <p:spPr bwMode="auto">
          <a:xfrm>
            <a:off x="1752600" y="1162050"/>
            <a:ext cx="600075" cy="550863"/>
          </a:xfrm>
          <a:prstGeom prst="rect">
            <a:avLst/>
          </a:prstGeom>
          <a:noFill/>
          <a:ln w="9525">
            <a:noFill/>
            <a:miter lim="800000"/>
            <a:headEnd/>
            <a:tailEnd/>
          </a:ln>
        </p:spPr>
      </p:pic>
      <p:pic>
        <p:nvPicPr>
          <p:cNvPr id="18548" name="Picture 6" descr="http://t0.gstatic.com/images?q=tbn:ANd9GcR4vg1AOV3JGCqU3Dq1wyB2HqeZnK4by1ilqBcl4gUXuDVg4qCe"/>
          <p:cNvPicPr>
            <a:picLocks noChangeAspect="1" noChangeArrowheads="1"/>
          </p:cNvPicPr>
          <p:nvPr/>
        </p:nvPicPr>
        <p:blipFill>
          <a:blip r:embed="rId3"/>
          <a:srcRect/>
          <a:stretch>
            <a:fillRect/>
          </a:stretch>
        </p:blipFill>
        <p:spPr bwMode="auto">
          <a:xfrm>
            <a:off x="3276600" y="990600"/>
            <a:ext cx="519113" cy="647700"/>
          </a:xfrm>
          <a:prstGeom prst="rect">
            <a:avLst/>
          </a:prstGeom>
          <a:noFill/>
          <a:ln w="9525">
            <a:noFill/>
            <a:miter lim="800000"/>
            <a:headEnd/>
            <a:tailEnd/>
          </a:ln>
        </p:spPr>
      </p:pic>
      <p:pic>
        <p:nvPicPr>
          <p:cNvPr id="18549" name="il_fi" descr="http://www.headsetplus.ca/v/vspfiles/assets/images/savi_office_wo200_b.jpg"/>
          <p:cNvPicPr>
            <a:picLocks noChangeAspect="1" noChangeArrowheads="1"/>
          </p:cNvPicPr>
          <p:nvPr/>
        </p:nvPicPr>
        <p:blipFill>
          <a:blip r:embed="rId4"/>
          <a:srcRect/>
          <a:stretch>
            <a:fillRect/>
          </a:stretch>
        </p:blipFill>
        <p:spPr bwMode="auto">
          <a:xfrm>
            <a:off x="4724400" y="1066800"/>
            <a:ext cx="738188" cy="581025"/>
          </a:xfrm>
          <a:prstGeom prst="rect">
            <a:avLst/>
          </a:prstGeom>
          <a:noFill/>
          <a:ln w="9525">
            <a:noFill/>
            <a:miter lim="800000"/>
            <a:headEnd/>
            <a:tailEnd/>
          </a:ln>
        </p:spPr>
      </p:pic>
      <p:pic>
        <p:nvPicPr>
          <p:cNvPr id="18550" name="Picture 8" descr="http://t0.gstatic.com/images?q=tbn:ANd9GcRo2f935C0UfIb4-4oXnA_1vbTdaMZFI7YzM65_Tl6Y5pZdnveVYQ"/>
          <p:cNvPicPr>
            <a:picLocks noChangeAspect="1" noChangeArrowheads="1"/>
          </p:cNvPicPr>
          <p:nvPr/>
        </p:nvPicPr>
        <p:blipFill>
          <a:blip r:embed="rId5"/>
          <a:srcRect/>
          <a:stretch>
            <a:fillRect/>
          </a:stretch>
        </p:blipFill>
        <p:spPr bwMode="auto">
          <a:xfrm>
            <a:off x="6400800" y="990600"/>
            <a:ext cx="561975" cy="695325"/>
          </a:xfrm>
          <a:prstGeom prst="rect">
            <a:avLst/>
          </a:prstGeom>
          <a:noFill/>
          <a:ln w="9525">
            <a:noFill/>
            <a:miter lim="800000"/>
            <a:headEnd/>
            <a:tailEnd/>
          </a:ln>
        </p:spPr>
      </p:pic>
      <p:pic>
        <p:nvPicPr>
          <p:cNvPr id="18551" name="Picture 9" descr="http://t1.gstatic.com/images?q=tbn:ANd9GcQrg2sLWwysQdPTWjVvRl8NFcOAA3r4nbJbq4MMLSurTEyLkYqcng"/>
          <p:cNvPicPr>
            <a:picLocks noChangeAspect="1" noChangeArrowheads="1"/>
          </p:cNvPicPr>
          <p:nvPr/>
        </p:nvPicPr>
        <p:blipFill>
          <a:blip r:embed="rId6"/>
          <a:srcRect/>
          <a:stretch>
            <a:fillRect/>
          </a:stretch>
        </p:blipFill>
        <p:spPr bwMode="auto">
          <a:xfrm>
            <a:off x="7848600" y="990600"/>
            <a:ext cx="733425" cy="676275"/>
          </a:xfrm>
          <a:prstGeom prst="rect">
            <a:avLst/>
          </a:prstGeom>
          <a:noFill/>
          <a:ln w="9525">
            <a:noFill/>
            <a:miter lim="800000"/>
            <a:headEnd/>
            <a:tailEnd/>
          </a:ln>
        </p:spPr>
      </p:pic>
      <p:sp>
        <p:nvSpPr>
          <p:cNvPr id="12" name="TextBox 11"/>
          <p:cNvSpPr txBox="1"/>
          <p:nvPr/>
        </p:nvSpPr>
        <p:spPr>
          <a:xfrm>
            <a:off x="152400" y="5715000"/>
            <a:ext cx="3810000" cy="192088"/>
          </a:xfrm>
          <a:prstGeom prst="rect">
            <a:avLst/>
          </a:prstGeom>
          <a:noFill/>
        </p:spPr>
        <p:txBody>
          <a:bodyPr>
            <a:spAutoFit/>
          </a:bodyPr>
          <a:lstStyle/>
          <a:p>
            <a:pPr fontAlgn="auto">
              <a:spcBef>
                <a:spcPts val="0"/>
              </a:spcBef>
              <a:spcAft>
                <a:spcPts val="0"/>
              </a:spcAft>
              <a:defRPr/>
            </a:pPr>
            <a:r>
              <a:rPr lang="en-US" sz="650" dirty="0">
                <a:latin typeface="+mn-lt"/>
                <a:cs typeface="+mn-cs"/>
              </a:rPr>
              <a:t>*Performance dependent on battery and may vary by device.  **Enabled by P.U.R.E.</a:t>
            </a:r>
            <a:endParaRPr lang="en-US" sz="650" dirty="0">
              <a:latin typeface="+mn-lt"/>
              <a:cs typeface="+mn-cs"/>
            </a:endParaRPr>
          </a:p>
        </p:txBody>
      </p:sp>
      <p:pic>
        <p:nvPicPr>
          <p:cNvPr id="18553" name="Picture 2" descr="http://blog.linomasoftware.com/wp-content/uploads/2010/12/IBM_Advanced_Business_Partner.jpg"/>
          <p:cNvPicPr>
            <a:picLocks noChangeAspect="1" noChangeArrowheads="1"/>
          </p:cNvPicPr>
          <p:nvPr/>
        </p:nvPicPr>
        <p:blipFill>
          <a:blip r:embed="rId7"/>
          <a:srcRect/>
          <a:stretch>
            <a:fillRect/>
          </a:stretch>
        </p:blipFill>
        <p:spPr bwMode="auto">
          <a:xfrm>
            <a:off x="152400" y="6453188"/>
            <a:ext cx="1006475" cy="404812"/>
          </a:xfrm>
          <a:prstGeom prst="rect">
            <a:avLst/>
          </a:prstGeom>
          <a:noFill/>
          <a:ln w="9525">
            <a:noFill/>
            <a:miter lim="800000"/>
            <a:headEnd/>
            <a:tailEnd/>
          </a:ln>
        </p:spPr>
      </p:pic>
      <p:pic>
        <p:nvPicPr>
          <p:cNvPr id="18554" name="Picture 14" descr="PLTheader.jpg"/>
          <p:cNvPicPr>
            <a:picLocks noChangeAspect="1" noChangeArrowheads="1"/>
          </p:cNvPicPr>
          <p:nvPr/>
        </p:nvPicPr>
        <p:blipFill>
          <a:blip r:embed="rId8"/>
          <a:srcRect t="33459" r="75618" b="33459"/>
          <a:stretch>
            <a:fillRect/>
          </a:stretch>
        </p:blipFill>
        <p:spPr bwMode="auto">
          <a:xfrm>
            <a:off x="7239000" y="6553200"/>
            <a:ext cx="1739900" cy="304800"/>
          </a:xfrm>
          <a:prstGeom prst="rect">
            <a:avLst/>
          </a:prstGeom>
          <a:noFill/>
          <a:ln w="9525">
            <a:noFill/>
            <a:miter lim="800000"/>
            <a:headEnd/>
            <a:tailEnd/>
          </a:ln>
        </p:spPr>
      </p:pic>
      <p:sp>
        <p:nvSpPr>
          <p:cNvPr id="16" name="TextBox 15"/>
          <p:cNvSpPr txBox="1"/>
          <p:nvPr/>
        </p:nvSpPr>
        <p:spPr>
          <a:xfrm>
            <a:off x="152400" y="5943600"/>
            <a:ext cx="6629400" cy="246063"/>
          </a:xfrm>
          <a:prstGeom prst="rect">
            <a:avLst/>
          </a:prstGeom>
          <a:noFill/>
        </p:spPr>
        <p:txBody>
          <a:bodyPr>
            <a:spAutoFit/>
          </a:bodyPr>
          <a:lstStyle/>
          <a:p>
            <a:pPr fontAlgn="auto">
              <a:spcBef>
                <a:spcPts val="0"/>
              </a:spcBef>
              <a:spcAft>
                <a:spcPts val="0"/>
              </a:spcAft>
              <a:defRPr/>
            </a:pPr>
            <a:r>
              <a:rPr lang="en-US" sz="1000" b="1" dirty="0">
                <a:solidFill>
                  <a:schemeClr val="tx1">
                    <a:lumMod val="65000"/>
                    <a:lumOff val="35000"/>
                  </a:schemeClr>
                </a:solidFill>
                <a:latin typeface="+mn-lt"/>
                <a:cs typeface="+mn-cs"/>
              </a:rPr>
              <a:t>To learn more about Plantronics</a:t>
            </a:r>
            <a:r>
              <a:rPr lang="en-US" sz="1000" b="1" dirty="0">
                <a:solidFill>
                  <a:schemeClr val="tx1">
                    <a:lumMod val="65000"/>
                    <a:lumOff val="35000"/>
                  </a:schemeClr>
                </a:solidFill>
                <a:latin typeface="+mn-lt"/>
                <a:cs typeface="+mn-cs"/>
              </a:rPr>
              <a:t> </a:t>
            </a:r>
            <a:r>
              <a:rPr lang="en-US" sz="1000" b="1" dirty="0">
                <a:solidFill>
                  <a:schemeClr val="tx1">
                    <a:lumMod val="65000"/>
                    <a:lumOff val="35000"/>
                  </a:schemeClr>
                </a:solidFill>
                <a:latin typeface="+mn-lt"/>
                <a:cs typeface="+mn-cs"/>
              </a:rPr>
              <a:t>audio solutions for Cisco IBM Sametime, visit </a:t>
            </a:r>
            <a:r>
              <a:rPr lang="en-US" sz="1000" b="1" dirty="0">
                <a:solidFill>
                  <a:srgbClr val="0070C0"/>
                </a:solidFill>
                <a:latin typeface="+mn-lt"/>
                <a:cs typeface="+mn-cs"/>
              </a:rPr>
              <a:t>plantronics.com/ibmuc</a:t>
            </a:r>
            <a:endParaRPr lang="en-US" sz="1000" b="1" dirty="0">
              <a:solidFill>
                <a:srgbClr val="0070C0"/>
              </a:solidFill>
              <a:latin typeface="+mn-lt"/>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609600"/>
          <a:ext cx="6553200" cy="4876800"/>
        </p:xfrm>
        <a:graphic>
          <a:graphicData uri="http://schemas.openxmlformats.org/drawingml/2006/table">
            <a:tbl>
              <a:tblPr firstRow="1" bandRow="1">
                <a:tableStyleId>{2D5ABB26-0587-4C30-8999-92F81FD0307C}</a:tableStyleId>
              </a:tblPr>
              <a:tblGrid>
                <a:gridCol w="1066800"/>
                <a:gridCol w="1143000"/>
                <a:gridCol w="1066800"/>
                <a:gridCol w="1066800"/>
                <a:gridCol w="1066800"/>
                <a:gridCol w="1143000"/>
              </a:tblGrid>
              <a:tr h="947025">
                <a:tc>
                  <a:txBody>
                    <a:bodyPr/>
                    <a:lstStyle/>
                    <a:p>
                      <a:endParaRPr lang="en-US" sz="800" dirty="0"/>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Blackwire™ 200</a:t>
                      </a:r>
                      <a:r>
                        <a:rPr lang="en-US" sz="800" b="1" baseline="0" dirty="0" smtClean="0">
                          <a:solidFill>
                            <a:srgbClr val="0070C0"/>
                          </a:solidFill>
                        </a:rPr>
                        <a:t> </a:t>
                      </a:r>
                    </a:p>
                    <a:p>
                      <a:r>
                        <a:rPr lang="en-US" sz="800" b="1" dirty="0" smtClean="0">
                          <a:solidFill>
                            <a:srgbClr val="0070C0"/>
                          </a:solidFill>
                        </a:rPr>
                        <a:t>Series</a:t>
                      </a:r>
                      <a:endParaRPr lang="en-US" sz="800" b="1" dirty="0">
                        <a:solidFill>
                          <a:srgbClr val="0070C0"/>
                        </a:solidFill>
                      </a:endParaRPr>
                    </a:p>
                  </a:txBody>
                  <a:tcPr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Blackwire</a:t>
                      </a:r>
                      <a:r>
                        <a:rPr lang="en-US" sz="800" b="1" baseline="0" dirty="0" smtClean="0">
                          <a:solidFill>
                            <a:srgbClr val="0070C0"/>
                          </a:solidFill>
                        </a:rPr>
                        <a:t> 420</a:t>
                      </a:r>
                    </a:p>
                    <a:p>
                      <a:endParaRPr lang="en-US" sz="800" b="1" dirty="0">
                        <a:solidFill>
                          <a:srgbClr val="0070C0"/>
                        </a:solidFill>
                      </a:endParaRPr>
                    </a:p>
                  </a:txBody>
                  <a:tcPr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Blackwire 600 </a:t>
                      </a:r>
                    </a:p>
                    <a:p>
                      <a:r>
                        <a:rPr lang="en-US" sz="800" b="1" dirty="0" smtClean="0">
                          <a:solidFill>
                            <a:srgbClr val="0070C0"/>
                          </a:solidFill>
                        </a:rPr>
                        <a:t>Series</a:t>
                      </a:r>
                      <a:endParaRPr lang="en-US" sz="800" b="1" dirty="0">
                        <a:solidFill>
                          <a:srgbClr val="0070C0"/>
                        </a:solidFill>
                      </a:endParaRPr>
                    </a:p>
                  </a:txBody>
                  <a:tcPr anchor="b">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SupraPlus® with DA45™</a:t>
                      </a:r>
                      <a:endParaRPr lang="en-US" sz="800" b="1" dirty="0">
                        <a:solidFill>
                          <a:srgbClr val="0070C0"/>
                        </a:solidFill>
                      </a:endParaRPr>
                    </a:p>
                  </a:txBody>
                  <a:tcPr anchor="b">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US" sz="800" b="1" dirty="0" smtClean="0">
                          <a:solidFill>
                            <a:srgbClr val="0070C0"/>
                          </a:solidFill>
                        </a:rPr>
                        <a:t>Calisto® 420</a:t>
                      </a:r>
                    </a:p>
                    <a:p>
                      <a:endParaRPr lang="en-US" sz="800" b="1" dirty="0">
                        <a:solidFill>
                          <a:srgbClr val="0070C0"/>
                        </a:solidFill>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72175">
                <a:tc>
                  <a:txBody>
                    <a:bodyPr/>
                    <a:lstStyle/>
                    <a:p>
                      <a:r>
                        <a:rPr lang="en-US" sz="800" b="1" dirty="0" smtClean="0">
                          <a:solidFill>
                            <a:srgbClr val="0070C0"/>
                          </a:solidFill>
                        </a:rPr>
                        <a:t>Connects to </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PC via USB</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PC via USB</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PC via USB</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PC </a:t>
                      </a:r>
                      <a:r>
                        <a:rPr lang="en-US" sz="800" u="none" strike="noStrike" dirty="0"/>
                        <a:t>via USB</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PC </a:t>
                      </a:r>
                      <a:r>
                        <a:rPr lang="en-US" sz="800" u="none" strike="noStrike" dirty="0"/>
                        <a:t>via USB</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81000">
                <a:tc>
                  <a:txBody>
                    <a:bodyPr/>
                    <a:lstStyle/>
                    <a:p>
                      <a:r>
                        <a:rPr lang="en-US" sz="800" b="1" dirty="0" smtClean="0">
                          <a:solidFill>
                            <a:srgbClr val="0070C0"/>
                          </a:solidFill>
                        </a:rPr>
                        <a:t>Recommended for</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Users with occasional PC communication</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Users requiring a portable PC headset for multiple work locations.</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Users with extensive PC communication</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Users with extensive PC communication</a:t>
                      </a:r>
                      <a:r>
                        <a:rPr lang="en-US" sz="800" u="none" strike="noStrike" baseline="0" dirty="0" smtClean="0"/>
                        <a:t>                                                                                                                                                    </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PC </a:t>
                      </a:r>
                      <a:r>
                        <a:rPr lang="en-US" sz="800" u="none" strike="noStrike" dirty="0"/>
                        <a:t>users on the go to </a:t>
                      </a:r>
                      <a:endParaRPr lang="en-US" sz="800" u="none" strike="noStrike" dirty="0" smtClean="0"/>
                    </a:p>
                    <a:p>
                      <a:pPr algn="l" rtl="0" fontAlgn="t"/>
                      <a:r>
                        <a:rPr lang="en-US" sz="800" u="none" strike="noStrike" baseline="0" dirty="0" smtClean="0"/>
                        <a:t>  </a:t>
                      </a:r>
                      <a:r>
                        <a:rPr lang="en-US" sz="800" u="none" strike="noStrike" dirty="0" smtClean="0"/>
                        <a:t>transform </a:t>
                      </a:r>
                      <a:r>
                        <a:rPr lang="en-US" sz="800" u="none" strike="noStrike" dirty="0"/>
                        <a:t>any workspace </a:t>
                      </a:r>
                      <a:r>
                        <a:rPr lang="en-US" sz="800" u="none" strike="noStrike" baseline="0" dirty="0" smtClean="0"/>
                        <a:t>   </a:t>
                      </a:r>
                    </a:p>
                    <a:p>
                      <a:pPr algn="l" rtl="0" fontAlgn="t"/>
                      <a:r>
                        <a:rPr lang="en-US" sz="800" u="none" strike="noStrike" baseline="0" dirty="0" smtClean="0"/>
                        <a:t>  </a:t>
                      </a:r>
                      <a:r>
                        <a:rPr lang="en-US" sz="800" u="none" strike="noStrike" dirty="0" smtClean="0"/>
                        <a:t>into </a:t>
                      </a:r>
                      <a:r>
                        <a:rPr lang="en-US" sz="800" u="none" strike="noStrike" dirty="0"/>
                        <a:t>a conference room. </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04800">
                <a:tc>
                  <a:txBody>
                    <a:bodyPr/>
                    <a:lstStyle/>
                    <a:p>
                      <a:r>
                        <a:rPr lang="en-US" sz="800" b="1" dirty="0" smtClean="0">
                          <a:solidFill>
                            <a:srgbClr val="0070C0"/>
                          </a:solidFill>
                        </a:rPr>
                        <a:t>Wearing</a:t>
                      </a:r>
                      <a:r>
                        <a:rPr lang="en-US" sz="800" b="1" baseline="0" dirty="0" smtClean="0">
                          <a:solidFill>
                            <a:srgbClr val="0070C0"/>
                          </a:solidFill>
                        </a:rPr>
                        <a:t> style/usage</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Binaural</a:t>
                      </a:r>
                      <a:br>
                        <a:rPr lang="en-US" sz="800" u="none" strike="noStrike" dirty="0"/>
                      </a:br>
                      <a:r>
                        <a:rPr lang="en-US" sz="800" u="none" strike="noStrike" dirty="0"/>
                        <a:t>Folds flat</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800" dirty="0"/>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Monaural</a:t>
                      </a:r>
                      <a:br>
                        <a:rPr lang="en-US" sz="800" u="none" strike="noStrike" dirty="0"/>
                      </a:br>
                      <a:r>
                        <a:rPr lang="en-US" sz="800" u="none" strike="noStrike" dirty="0"/>
                        <a:t>Binaural</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Monaural</a:t>
                      </a:r>
                      <a:r>
                        <a:rPr lang="en-US" sz="800" u="none" strike="noStrike" dirty="0"/>
                        <a:t/>
                      </a:r>
                      <a:br>
                        <a:rPr lang="en-US" sz="800" u="none" strike="noStrike" dirty="0"/>
                      </a:br>
                      <a:r>
                        <a:rPr lang="en-US" sz="800" u="none" strike="noStrike" dirty="0" smtClean="0"/>
                        <a:t>Binaural</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Speakerphone</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434141">
                <a:tc>
                  <a:txBody>
                    <a:bodyPr/>
                    <a:lstStyle/>
                    <a:p>
                      <a:r>
                        <a:rPr lang="en-US" sz="800" b="1" dirty="0" smtClean="0">
                          <a:solidFill>
                            <a:srgbClr val="0070C0"/>
                          </a:solidFill>
                        </a:rPr>
                        <a:t>Audio performance</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Wideband Stereo</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Wideband,</a:t>
                      </a:r>
                      <a:br>
                        <a:rPr lang="en-US" sz="800" u="none" strike="noStrike" dirty="0"/>
                      </a:br>
                      <a:r>
                        <a:rPr lang="en-US" sz="800" u="none" strike="noStrike" dirty="0" smtClean="0"/>
                        <a:t>Stereo </a:t>
                      </a:r>
                      <a:r>
                        <a:rPr lang="en-US" sz="800" u="none" strike="noStrike" dirty="0"/>
                        <a:t>(binaural) </a:t>
                      </a:r>
                      <a:endParaRPr lang="en-US" sz="800" u="none" strike="noStrike" dirty="0" smtClean="0"/>
                    </a:p>
                    <a:p>
                      <a:pPr algn="l" rtl="0" fontAlgn="t"/>
                      <a:r>
                        <a:rPr lang="en-US" sz="800" u="none" strike="noStrike" dirty="0" smtClean="0"/>
                        <a:t>Echo </a:t>
                      </a:r>
                      <a:r>
                        <a:rPr lang="en-US" sz="800" u="none" strike="noStrike" dirty="0"/>
                        <a:t>cancellation</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Wideband,</a:t>
                      </a:r>
                      <a:br>
                        <a:rPr lang="en-US" sz="800" u="none" strike="noStrike" dirty="0"/>
                      </a:br>
                      <a:r>
                        <a:rPr lang="en-US" sz="800" u="none" strike="noStrike" dirty="0"/>
                        <a:t>Stereo (binaural) </a:t>
                      </a:r>
                      <a:r>
                        <a:rPr lang="en-US" sz="800" u="none" strike="noStrike" dirty="0" smtClean="0"/>
                        <a:t>           Echo </a:t>
                      </a:r>
                      <a:r>
                        <a:rPr lang="en-US" sz="800" u="none" strike="noStrike" dirty="0"/>
                        <a:t>cancellation</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Wideband,</a:t>
                      </a:r>
                    </a:p>
                    <a:p>
                      <a:pPr algn="l" rtl="0" fontAlgn="t"/>
                      <a:r>
                        <a:rPr lang="en-US" sz="800" u="none" strike="noStrike" dirty="0" smtClean="0"/>
                        <a:t>Stereo (binaural)            Echo cancellation</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Wideband</a:t>
                      </a:r>
                      <a:r>
                        <a:rPr lang="en-US" sz="800" u="none" strike="noStrike" dirty="0"/>
                        <a:t>,</a:t>
                      </a:r>
                      <a:br>
                        <a:rPr lang="en-US" sz="800" u="none" strike="noStrike" dirty="0"/>
                      </a:br>
                      <a:r>
                        <a:rPr lang="en-US" sz="800" u="none" strike="noStrike" dirty="0" smtClean="0"/>
                        <a:t>  Echo </a:t>
                      </a:r>
                      <a:r>
                        <a:rPr lang="en-US" sz="800" u="none" strike="noStrike" dirty="0"/>
                        <a:t>cancellation,</a:t>
                      </a:r>
                      <a:br>
                        <a:rPr lang="en-US" sz="800" u="none" strike="noStrike" dirty="0"/>
                      </a:br>
                      <a:r>
                        <a:rPr lang="en-US" sz="800" u="none" strike="noStrike" dirty="0" smtClean="0"/>
                        <a:t>  noise </a:t>
                      </a:r>
                      <a:r>
                        <a:rPr lang="en-US" sz="800" u="none" strike="noStrike" dirty="0"/>
                        <a:t>reduction</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84070">
                <a:tc>
                  <a:txBody>
                    <a:bodyPr/>
                    <a:lstStyle/>
                    <a:p>
                      <a:r>
                        <a:rPr lang="en-US" sz="800" b="1" dirty="0" smtClean="0">
                          <a:solidFill>
                            <a:srgbClr val="0070C0"/>
                          </a:solidFill>
                        </a:rPr>
                        <a:t>Hearing protection</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SoundGuard </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SoundGuard </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SoundGuard </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SoundGuard®</a:t>
                      </a:r>
                      <a:r>
                        <a:rPr lang="en-US" sz="800" u="none" strike="noStrike" baseline="0" dirty="0" smtClean="0"/>
                        <a:t>              </a:t>
                      </a:r>
                    </a:p>
                    <a:p>
                      <a:pPr algn="l" rtl="0" fontAlgn="t"/>
                      <a:r>
                        <a:rPr lang="en-US" sz="800" u="none" strike="noStrike" baseline="0" dirty="0" smtClean="0"/>
                        <a:t>  </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N/A</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24789">
                <a:tc>
                  <a:txBody>
                    <a:bodyPr/>
                    <a:lstStyle/>
                    <a:p>
                      <a:r>
                        <a:rPr lang="en-US" sz="800" b="1" dirty="0" smtClean="0">
                          <a:solidFill>
                            <a:srgbClr val="0070C0"/>
                          </a:solidFill>
                        </a:rPr>
                        <a:t>Microphone noise reduction</a:t>
                      </a:r>
                      <a:r>
                        <a:rPr lang="en-US" sz="800" b="1" baseline="0" dirty="0" smtClean="0">
                          <a:solidFill>
                            <a:srgbClr val="0070C0"/>
                          </a:solidFill>
                        </a:rPr>
                        <a:t> </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Noise-canceling</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Noise-canceling</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Noise-canceling</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Noise-canceling</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N/A</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84070">
                <a:tc>
                  <a:txBody>
                    <a:bodyPr/>
                    <a:lstStyle/>
                    <a:p>
                      <a:r>
                        <a:rPr lang="en-US" sz="800" b="1" dirty="0" smtClean="0">
                          <a:solidFill>
                            <a:srgbClr val="0070C0"/>
                          </a:solidFill>
                        </a:rPr>
                        <a:t>Call Control**</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Call answer/end, mute, volume +/-</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Call answer/end, mute, volume +/-</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Call answer/end, mute, volume +/-</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Call </a:t>
                      </a:r>
                      <a:r>
                        <a:rPr lang="en-US" sz="800" u="none" strike="noStrike" dirty="0"/>
                        <a:t>answer/end, </a:t>
                      </a:r>
                      <a:r>
                        <a:rPr lang="en-US" sz="800" u="none" strike="noStrike" dirty="0" smtClean="0"/>
                        <a:t>                 </a:t>
                      </a:r>
                    </a:p>
                    <a:p>
                      <a:pPr algn="l" rtl="0" fontAlgn="t"/>
                      <a:r>
                        <a:rPr lang="en-US" sz="800" u="none" strike="noStrike" baseline="0" dirty="0" smtClean="0"/>
                        <a:t> </a:t>
                      </a:r>
                      <a:r>
                        <a:rPr lang="en-US" sz="800" u="none" strike="noStrike" dirty="0" smtClean="0"/>
                        <a:t>mute</a:t>
                      </a:r>
                      <a:r>
                        <a:rPr lang="en-US" sz="800" u="none" strike="noStrike" dirty="0"/>
                        <a:t>, volume +/-</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Mute</a:t>
                      </a:r>
                      <a:r>
                        <a:rPr lang="en-US" sz="800" u="none" strike="noStrike" dirty="0"/>
                        <a:t>, volume +/-</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15039">
                <a:tc>
                  <a:txBody>
                    <a:bodyPr/>
                    <a:lstStyle/>
                    <a:p>
                      <a:r>
                        <a:rPr lang="en-US" sz="800" b="1" dirty="0" smtClean="0">
                          <a:solidFill>
                            <a:srgbClr val="0070C0"/>
                          </a:solidFill>
                        </a:rPr>
                        <a:t>Limited</a:t>
                      </a:r>
                      <a:r>
                        <a:rPr lang="en-US" sz="800" b="1" baseline="0" dirty="0" smtClean="0">
                          <a:solidFill>
                            <a:srgbClr val="0070C0"/>
                          </a:solidFill>
                        </a:rPr>
                        <a:t> Warranty</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1 year</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1year</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2 years</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2</a:t>
                      </a:r>
                      <a:r>
                        <a:rPr lang="en-US" sz="800" u="none" strike="noStrike" baseline="0" dirty="0" smtClean="0"/>
                        <a:t> </a:t>
                      </a:r>
                      <a:r>
                        <a:rPr lang="en-US" sz="800" u="none" strike="noStrike" dirty="0" smtClean="0"/>
                        <a:t>years</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2  </a:t>
                      </a:r>
                      <a:r>
                        <a:rPr lang="en-US" sz="800" u="none" strike="noStrike" dirty="0"/>
                        <a:t>years</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47249">
                <a:tc>
                  <a:txBody>
                    <a:bodyPr/>
                    <a:lstStyle/>
                    <a:p>
                      <a:r>
                        <a:rPr lang="en-US" sz="800" b="1" dirty="0" smtClean="0">
                          <a:solidFill>
                            <a:srgbClr val="0070C0"/>
                          </a:solidFill>
                        </a:rPr>
                        <a:t>Model number </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C210 (monaural)</a:t>
                      </a:r>
                      <a:br>
                        <a:rPr lang="en-US" sz="800" u="none" strike="noStrike" dirty="0"/>
                      </a:br>
                      <a:r>
                        <a:rPr lang="en-US" sz="800" u="none" strike="noStrike" dirty="0"/>
                        <a:t>C220 (binaural)</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C420</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C610 </a:t>
                      </a:r>
                      <a:r>
                        <a:rPr lang="en-US" sz="800" u="none" strike="noStrike" dirty="0" smtClean="0"/>
                        <a:t>(monaural)</a:t>
                      </a:r>
                      <a:r>
                        <a:rPr lang="en-US" sz="800" u="none" strike="noStrike" dirty="0"/>
                        <a:t/>
                      </a:r>
                      <a:br>
                        <a:rPr lang="en-US" sz="800" u="none" strike="noStrike" dirty="0"/>
                      </a:br>
                      <a:r>
                        <a:rPr lang="en-US" sz="800" u="none" strike="noStrike" dirty="0"/>
                        <a:t>C620 (binaural)</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b="0" i="0" u="none" strike="noStrike" dirty="0" smtClean="0">
                          <a:solidFill>
                            <a:schemeClr val="tx1"/>
                          </a:solidFill>
                          <a:latin typeface="+mn-lt"/>
                        </a:rPr>
                        <a:t>HW251N</a:t>
                      </a:r>
                      <a:r>
                        <a:rPr lang="en-US" sz="800" b="0" i="0" u="none" strike="noStrike" baseline="0" dirty="0" smtClean="0">
                          <a:solidFill>
                            <a:schemeClr val="tx1"/>
                          </a:solidFill>
                          <a:latin typeface="+mn-lt"/>
                        </a:rPr>
                        <a:t> (monaural)</a:t>
                      </a:r>
                    </a:p>
                    <a:p>
                      <a:pPr algn="l" rtl="0" fontAlgn="t"/>
                      <a:r>
                        <a:rPr lang="en-US" sz="800" b="0" i="0" u="none" strike="noStrike" baseline="0" dirty="0" smtClean="0">
                          <a:solidFill>
                            <a:schemeClr val="tx1"/>
                          </a:solidFill>
                          <a:latin typeface="+mn-lt"/>
                        </a:rPr>
                        <a:t>HW261 (binaural)</a:t>
                      </a: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P420</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89428">
                <a:tc>
                  <a:txBody>
                    <a:bodyPr/>
                    <a:lstStyle/>
                    <a:p>
                      <a:r>
                        <a:rPr lang="en-US" sz="800" b="1" dirty="0" smtClean="0">
                          <a:solidFill>
                            <a:srgbClr val="0070C0"/>
                          </a:solidFill>
                        </a:rPr>
                        <a:t>Part number</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80298-03 (C210)</a:t>
                      </a:r>
                      <a:br>
                        <a:rPr lang="en-US" sz="800" u="none" strike="noStrike" dirty="0"/>
                      </a:br>
                      <a:r>
                        <a:rPr lang="en-US" sz="800" u="none" strike="noStrike" dirty="0"/>
                        <a:t>80299-03 (C220)</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82632-01 (C420)</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81964-41 (C610)</a:t>
                      </a:r>
                      <a:br>
                        <a:rPr lang="en-US" sz="800" u="none" strike="noStrike" dirty="0"/>
                      </a:br>
                      <a:r>
                        <a:rPr lang="en-US" sz="800" u="none" strike="noStrike" dirty="0"/>
                        <a:t>81965-41 (C620)</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64338-31</a:t>
                      </a:r>
                      <a:r>
                        <a:rPr lang="en-US" sz="800" u="none" strike="noStrike" baseline="0" dirty="0" smtClean="0"/>
                        <a:t> (monaural)</a:t>
                      </a:r>
                    </a:p>
                    <a:p>
                      <a:pPr algn="l" rtl="0" fontAlgn="t"/>
                      <a:r>
                        <a:rPr lang="en-US" sz="800" b="0" i="0" u="none" strike="noStrike" baseline="0" dirty="0" smtClean="0">
                          <a:solidFill>
                            <a:srgbClr val="000000"/>
                          </a:solidFill>
                          <a:latin typeface="Calibri"/>
                        </a:rPr>
                        <a:t>64339-31 (binaural)</a:t>
                      </a:r>
                    </a:p>
                    <a:p>
                      <a:pPr algn="l" rtl="0" fontAlgn="t"/>
                      <a:r>
                        <a:rPr lang="en-US" sz="800" b="0" i="0" u="none" strike="noStrike" baseline="0" dirty="0" smtClean="0">
                          <a:solidFill>
                            <a:srgbClr val="000000"/>
                          </a:solidFill>
                          <a:latin typeface="Calibri"/>
                        </a:rPr>
                        <a:t>+77559-41 (DA45)</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82136-01 </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506191">
                <a:tc>
                  <a:txBody>
                    <a:bodyPr/>
                    <a:lstStyle/>
                    <a:p>
                      <a:r>
                        <a:rPr lang="en-US" sz="800" b="1" dirty="0" smtClean="0">
                          <a:solidFill>
                            <a:srgbClr val="0070C0"/>
                          </a:solidFill>
                        </a:rPr>
                        <a:t>MSRP (USD)</a:t>
                      </a:r>
                      <a:endParaRPr lang="en-US" sz="800" b="1" dirty="0">
                        <a:solidFill>
                          <a:srgbClr val="0070C0"/>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$44.95 (monaural)</a:t>
                      </a:r>
                      <a:br>
                        <a:rPr lang="en-US" sz="800" u="none" strike="noStrike" dirty="0"/>
                      </a:br>
                      <a:r>
                        <a:rPr lang="en-US" sz="800" u="none" strike="noStrike" dirty="0"/>
                        <a:t>$49.95 (binaural)</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$89.95 </a:t>
                      </a:r>
                      <a:endParaRPr lang="en-US" sz="800" b="0" i="0" u="none" strike="noStrike" dirty="0">
                        <a:solidFill>
                          <a:srgbClr val="000000"/>
                        </a:solidFill>
                        <a:latin typeface="Calibri"/>
                      </a:endParaRPr>
                    </a:p>
                  </a:txBody>
                  <a:tcPr marL="0" marR="0" marT="0" marB="0">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a:t>$109.00 (monaural)</a:t>
                      </a:r>
                      <a:br>
                        <a:rPr lang="en-US" sz="800" u="none" strike="noStrike" dirty="0"/>
                      </a:br>
                      <a:r>
                        <a:rPr lang="en-US" sz="800" u="none" strike="noStrike" dirty="0"/>
                        <a:t>$129.00 (binaural)</a:t>
                      </a:r>
                      <a:endParaRPr lang="en-US" sz="800" b="0" i="0" u="none" strike="noStrike" dirty="0">
                        <a:solidFill>
                          <a:srgbClr val="000000"/>
                        </a:solidFill>
                        <a:latin typeface="Calibri"/>
                      </a:endParaRPr>
                    </a:p>
                  </a:txBody>
                  <a:tcPr marL="0" marR="0" marT="0" marB="0">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DA45 sold separately $102 (monaural), $99 (DA45)</a:t>
                      </a:r>
                      <a:r>
                        <a:rPr lang="en-US" sz="800" u="none" strike="noStrike" baseline="0" dirty="0" smtClean="0"/>
                        <a:t> $122 (binaural), $99 (DA45)</a:t>
                      </a:r>
                      <a:endParaRPr lang="en-US" sz="800" b="0" i="0" u="none" strike="noStrike" dirty="0">
                        <a:solidFill>
                          <a:srgbClr val="000000"/>
                        </a:solidFill>
                        <a:latin typeface="Calibri"/>
                      </a:endParaRPr>
                    </a:p>
                  </a:txBody>
                  <a:tcPr marL="0" marR="0"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rtl="0" fontAlgn="t"/>
                      <a:r>
                        <a:rPr lang="en-US" sz="800" u="none" strike="noStrike" dirty="0" smtClean="0"/>
                        <a:t>  $</a:t>
                      </a:r>
                      <a:r>
                        <a:rPr lang="en-US" sz="800" u="none" strike="noStrike" dirty="0"/>
                        <a:t>179.00 </a:t>
                      </a:r>
                      <a:endParaRPr lang="en-US" sz="800" b="0" i="0" u="none" strike="noStrike" dirty="0">
                        <a:solidFill>
                          <a:srgbClr val="000000"/>
                        </a:solidFill>
                        <a:latin typeface="Calibri"/>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6781800" y="609600"/>
            <a:ext cx="2057400" cy="4876800"/>
          </a:xfrm>
          <a:prstGeom prst="rect">
            <a:avLst/>
          </a:prstGeom>
          <a:solidFill>
            <a:schemeClr val="bg1">
              <a:lumMod val="95000"/>
            </a:schemeClr>
          </a:solidFill>
          <a:ln w="6350">
            <a:solidFill>
              <a:schemeClr val="tx1"/>
            </a:solidFill>
          </a:ln>
        </p:spPr>
        <p:txBody>
          <a:bodyPr>
            <a:spAutoFit/>
          </a:bodyPr>
          <a:lstStyle/>
          <a:p>
            <a:pPr fontAlgn="auto">
              <a:spcBef>
                <a:spcPts val="0"/>
              </a:spcBef>
              <a:spcAft>
                <a:spcPts val="0"/>
              </a:spcAft>
              <a:defRPr/>
            </a:pPr>
            <a:r>
              <a:rPr lang="en-US" sz="800" b="1" dirty="0">
                <a:solidFill>
                  <a:schemeClr val="tx1">
                    <a:lumMod val="65000"/>
                    <a:lumOff val="35000"/>
                  </a:schemeClr>
                </a:solidFill>
                <a:latin typeface="+mn-lt"/>
                <a:cs typeface="+mn-cs"/>
              </a:rPr>
              <a:t>Technology Legend</a:t>
            </a:r>
          </a:p>
          <a:p>
            <a:pPr fontAlgn="auto">
              <a:spcBef>
                <a:spcPts val="0"/>
              </a:spcBef>
              <a:spcAft>
                <a:spcPts val="0"/>
              </a:spcAft>
              <a:defRPr/>
            </a:pPr>
            <a:r>
              <a:rPr lang="en-US" sz="800" b="1" dirty="0">
                <a:solidFill>
                  <a:srgbClr val="0070C0"/>
                </a:solidFill>
                <a:latin typeface="+mn-lt"/>
                <a:cs typeface="+mn-cs"/>
              </a:rPr>
              <a:t>Smart Sensor Technology</a:t>
            </a:r>
          </a:p>
          <a:p>
            <a:pPr fontAlgn="auto">
              <a:spcBef>
                <a:spcPts val="0"/>
              </a:spcBef>
              <a:spcAft>
                <a:spcPts val="0"/>
              </a:spcAft>
              <a:defRPr/>
            </a:pPr>
            <a:r>
              <a:rPr lang="en-US" sz="800" dirty="0">
                <a:latin typeface="+mn-lt"/>
                <a:cs typeface="+mn-cs"/>
              </a:rPr>
              <a:t>Built-in sensors deliver automatic functionality like answering a call by placing the headset on and simultaneously updating softphone availability status. </a:t>
            </a:r>
          </a:p>
          <a:p>
            <a:pPr fontAlgn="auto">
              <a:spcBef>
                <a:spcPts val="0"/>
              </a:spcBef>
              <a:spcAft>
                <a:spcPts val="0"/>
              </a:spcAft>
              <a:defRPr/>
            </a:pPr>
            <a:endParaRPr lang="en-US" sz="800" dirty="0">
              <a:latin typeface="+mn-lt"/>
              <a:cs typeface="+mn-cs"/>
            </a:endParaRPr>
          </a:p>
          <a:p>
            <a:pPr fontAlgn="auto">
              <a:spcBef>
                <a:spcPts val="0"/>
              </a:spcBef>
              <a:spcAft>
                <a:spcPts val="0"/>
              </a:spcAft>
              <a:defRPr/>
            </a:pPr>
            <a:r>
              <a:rPr lang="en-US" sz="800" b="1" dirty="0">
                <a:solidFill>
                  <a:srgbClr val="0070C0"/>
                </a:solidFill>
                <a:latin typeface="+mn-lt"/>
                <a:cs typeface="+mn-cs"/>
              </a:rPr>
              <a:t>A2DP</a:t>
            </a:r>
          </a:p>
          <a:p>
            <a:pPr fontAlgn="auto">
              <a:spcBef>
                <a:spcPts val="0"/>
              </a:spcBef>
              <a:spcAft>
                <a:spcPts val="0"/>
              </a:spcAft>
              <a:defRPr/>
            </a:pPr>
            <a:r>
              <a:rPr lang="en-US" sz="800" dirty="0">
                <a:latin typeface="+mn-lt"/>
                <a:cs typeface="+mn-cs"/>
              </a:rPr>
              <a:t>A Bluetooth profile that allows high quality audio content to be streamed from one device to another through a Bluetooth connection. Listen to streaming media, music and navigation wirelessly through your headset. </a:t>
            </a:r>
          </a:p>
          <a:p>
            <a:pPr fontAlgn="auto">
              <a:spcBef>
                <a:spcPts val="0"/>
              </a:spcBef>
              <a:spcAft>
                <a:spcPts val="0"/>
              </a:spcAft>
              <a:defRPr/>
            </a:pPr>
            <a:endParaRPr lang="en-US" sz="800" dirty="0">
              <a:latin typeface="+mn-lt"/>
              <a:cs typeface="+mn-cs"/>
            </a:endParaRPr>
          </a:p>
          <a:p>
            <a:pPr fontAlgn="auto">
              <a:spcBef>
                <a:spcPts val="0"/>
              </a:spcBef>
              <a:spcAft>
                <a:spcPts val="0"/>
              </a:spcAft>
              <a:defRPr/>
            </a:pPr>
            <a:r>
              <a:rPr lang="en-US" sz="800" b="1" dirty="0">
                <a:solidFill>
                  <a:srgbClr val="0070C0"/>
                </a:solidFill>
                <a:latin typeface="+mn-lt"/>
                <a:cs typeface="+mn-cs"/>
              </a:rPr>
              <a:t>AudioIQ²</a:t>
            </a:r>
          </a:p>
          <a:p>
            <a:pPr fontAlgn="auto">
              <a:spcBef>
                <a:spcPts val="0"/>
              </a:spcBef>
              <a:spcAft>
                <a:spcPts val="0"/>
              </a:spcAft>
              <a:defRPr/>
            </a:pPr>
            <a:r>
              <a:rPr lang="en-US" sz="800" dirty="0">
                <a:latin typeface="+mn-lt"/>
                <a:cs typeface="+mn-cs"/>
              </a:rPr>
              <a:t>Keeps calls clear, regardless of the environment. Automatically adjusts incoming calls to a comfortable listening level. </a:t>
            </a:r>
          </a:p>
          <a:p>
            <a:pPr fontAlgn="auto">
              <a:spcBef>
                <a:spcPts val="0"/>
              </a:spcBef>
              <a:spcAft>
                <a:spcPts val="0"/>
              </a:spcAft>
              <a:defRPr/>
            </a:pPr>
            <a:endParaRPr lang="en-US" sz="800" dirty="0">
              <a:latin typeface="+mn-lt"/>
              <a:cs typeface="+mn-cs"/>
            </a:endParaRPr>
          </a:p>
          <a:p>
            <a:pPr fontAlgn="auto">
              <a:spcBef>
                <a:spcPts val="0"/>
              </a:spcBef>
              <a:spcAft>
                <a:spcPts val="0"/>
              </a:spcAft>
              <a:defRPr/>
            </a:pPr>
            <a:r>
              <a:rPr lang="en-US" sz="800" b="1" dirty="0">
                <a:solidFill>
                  <a:srgbClr val="0070C0"/>
                </a:solidFill>
                <a:latin typeface="+mn-lt"/>
                <a:cs typeface="+mn-cs"/>
              </a:rPr>
              <a:t>SoundGuard</a:t>
            </a:r>
          </a:p>
          <a:p>
            <a:pPr fontAlgn="auto">
              <a:spcBef>
                <a:spcPts val="0"/>
              </a:spcBef>
              <a:spcAft>
                <a:spcPts val="0"/>
              </a:spcAft>
              <a:defRPr/>
            </a:pPr>
            <a:r>
              <a:rPr lang="en-US" sz="800" dirty="0">
                <a:latin typeface="+mn-lt"/>
                <a:cs typeface="+mn-cs"/>
              </a:rPr>
              <a:t>Sound leveling for listening comfort and acoustic limiting for protection against sounds about 118 dBA.</a:t>
            </a:r>
          </a:p>
          <a:p>
            <a:pPr fontAlgn="auto">
              <a:spcBef>
                <a:spcPts val="0"/>
              </a:spcBef>
              <a:spcAft>
                <a:spcPts val="0"/>
              </a:spcAft>
              <a:defRPr/>
            </a:pPr>
            <a:endParaRPr lang="en-US" sz="800" dirty="0">
              <a:latin typeface="+mn-lt"/>
              <a:cs typeface="+mn-cs"/>
            </a:endParaRPr>
          </a:p>
          <a:p>
            <a:pPr fontAlgn="auto">
              <a:spcBef>
                <a:spcPts val="0"/>
              </a:spcBef>
              <a:spcAft>
                <a:spcPts val="0"/>
              </a:spcAft>
              <a:defRPr/>
            </a:pPr>
            <a:r>
              <a:rPr lang="en-US" sz="800" b="1" dirty="0">
                <a:solidFill>
                  <a:srgbClr val="0070C0"/>
                </a:solidFill>
                <a:latin typeface="+mn-lt"/>
                <a:cs typeface="+mn-cs"/>
              </a:rPr>
              <a:t>SoundGuard DIGITAL™</a:t>
            </a:r>
          </a:p>
          <a:p>
            <a:pPr fontAlgn="auto">
              <a:spcBef>
                <a:spcPts val="0"/>
              </a:spcBef>
              <a:spcAft>
                <a:spcPts val="0"/>
              </a:spcAft>
              <a:defRPr/>
            </a:pPr>
            <a:r>
              <a:rPr lang="en-US" sz="800" dirty="0">
                <a:latin typeface="+mn-lt"/>
                <a:cs typeface="+mn-cs"/>
              </a:rPr>
              <a:t>All the benefits of SoundGuard, plus anti-startle protection which detects sudden increase in sound and eliminates the increase, and Time Weighted Average </a:t>
            </a:r>
            <a:r>
              <a:rPr lang="en-US" sz="800" dirty="0">
                <a:latin typeface="+mn-lt"/>
                <a:cs typeface="+mn-cs"/>
              </a:rPr>
              <a:t>(</a:t>
            </a:r>
            <a:r>
              <a:rPr lang="en-US" sz="800" dirty="0">
                <a:latin typeface="+mn-lt"/>
                <a:cs typeface="+mn-cs"/>
              </a:rPr>
              <a:t>TWA) measurement which prevents average daily sound exposure from exceeding 85dBA. </a:t>
            </a:r>
          </a:p>
          <a:p>
            <a:pPr fontAlgn="auto">
              <a:spcBef>
                <a:spcPts val="0"/>
              </a:spcBef>
              <a:spcAft>
                <a:spcPts val="0"/>
              </a:spcAft>
              <a:defRPr/>
            </a:pPr>
            <a:endParaRPr lang="en-US" sz="800" dirty="0">
              <a:latin typeface="+mn-lt"/>
              <a:cs typeface="+mn-cs"/>
            </a:endParaRPr>
          </a:p>
          <a:p>
            <a:pPr fontAlgn="auto">
              <a:spcBef>
                <a:spcPts val="0"/>
              </a:spcBef>
              <a:spcAft>
                <a:spcPts val="0"/>
              </a:spcAft>
              <a:defRPr/>
            </a:pPr>
            <a:r>
              <a:rPr lang="en-US" sz="800" b="1" dirty="0">
                <a:solidFill>
                  <a:srgbClr val="0070C0"/>
                </a:solidFill>
                <a:latin typeface="+mn-lt"/>
                <a:cs typeface="+mn-cs"/>
              </a:rPr>
              <a:t>Wideband</a:t>
            </a:r>
          </a:p>
          <a:p>
            <a:pPr fontAlgn="auto">
              <a:spcBef>
                <a:spcPts val="0"/>
              </a:spcBef>
              <a:spcAft>
                <a:spcPts val="0"/>
              </a:spcAft>
              <a:defRPr/>
            </a:pPr>
            <a:r>
              <a:rPr lang="en-US" sz="800" dirty="0">
                <a:latin typeface="+mn-lt"/>
                <a:cs typeface="+mn-cs"/>
              </a:rPr>
              <a:t>Frequency range up to 6,800 Hz. Meets TIA-920 standard for genuine wideband response.</a:t>
            </a:r>
            <a:endParaRPr lang="en-US" sz="800" dirty="0">
              <a:latin typeface="+mn-lt"/>
              <a:cs typeface="+mn-cs"/>
            </a:endParaRPr>
          </a:p>
        </p:txBody>
      </p:sp>
      <p:pic>
        <p:nvPicPr>
          <p:cNvPr id="19547" name="Picture 6" descr="Calisto 420.JPG"/>
          <p:cNvPicPr>
            <a:picLocks noChangeAspect="1"/>
          </p:cNvPicPr>
          <p:nvPr/>
        </p:nvPicPr>
        <p:blipFill>
          <a:blip r:embed="rId2"/>
          <a:srcRect/>
          <a:stretch>
            <a:fillRect/>
          </a:stretch>
        </p:blipFill>
        <p:spPr bwMode="auto">
          <a:xfrm>
            <a:off x="5715000" y="685800"/>
            <a:ext cx="795338" cy="565150"/>
          </a:xfrm>
          <a:prstGeom prst="rect">
            <a:avLst/>
          </a:prstGeom>
          <a:noFill/>
          <a:ln w="9525">
            <a:noFill/>
            <a:miter lim="800000"/>
            <a:headEnd/>
            <a:tailEnd/>
          </a:ln>
        </p:spPr>
      </p:pic>
      <p:sp>
        <p:nvSpPr>
          <p:cNvPr id="8" name="Rectangle 7"/>
          <p:cNvSpPr/>
          <p:nvPr/>
        </p:nvSpPr>
        <p:spPr>
          <a:xfrm>
            <a:off x="152400" y="0"/>
            <a:ext cx="8458200" cy="338138"/>
          </a:xfrm>
          <a:prstGeom prst="rect">
            <a:avLst/>
          </a:prstGeom>
        </p:spPr>
        <p:txBody>
          <a:bodyPr>
            <a:spAutoFit/>
          </a:bodyPr>
          <a:lstStyle/>
          <a:p>
            <a:pPr fontAlgn="auto">
              <a:spcBef>
                <a:spcPts val="0"/>
              </a:spcBef>
              <a:spcAft>
                <a:spcPts val="0"/>
              </a:spcAft>
              <a:defRPr/>
            </a:pPr>
            <a:r>
              <a:rPr lang="en-US" sz="1600" dirty="0">
                <a:solidFill>
                  <a:srgbClr val="0070C0"/>
                </a:solidFill>
                <a:latin typeface="+mn-lt"/>
                <a:cs typeface="+mn-cs"/>
              </a:rPr>
              <a:t>Bring Your IBM® UC² Experience to Life </a:t>
            </a:r>
            <a:r>
              <a:rPr lang="en-US" sz="1600" dirty="0">
                <a:solidFill>
                  <a:schemeClr val="tx1">
                    <a:lumMod val="50000"/>
                    <a:lumOff val="50000"/>
                  </a:schemeClr>
                </a:solidFill>
                <a:latin typeface="+mn-lt"/>
                <a:cs typeface="+mn-cs"/>
              </a:rPr>
              <a:t>with Plantronics® Audio Devices for Sametime®</a:t>
            </a:r>
          </a:p>
        </p:txBody>
      </p:sp>
      <p:sp>
        <p:nvSpPr>
          <p:cNvPr id="11" name="TextBox 10"/>
          <p:cNvSpPr txBox="1"/>
          <p:nvPr/>
        </p:nvSpPr>
        <p:spPr>
          <a:xfrm>
            <a:off x="228600" y="5791200"/>
            <a:ext cx="8915400" cy="392113"/>
          </a:xfrm>
          <a:prstGeom prst="rect">
            <a:avLst/>
          </a:prstGeom>
          <a:noFill/>
        </p:spPr>
        <p:txBody>
          <a:bodyPr>
            <a:spAutoFit/>
          </a:bodyPr>
          <a:lstStyle/>
          <a:p>
            <a:pPr fontAlgn="auto">
              <a:spcBef>
                <a:spcPts val="0"/>
              </a:spcBef>
              <a:spcAft>
                <a:spcPts val="0"/>
              </a:spcAft>
              <a:defRPr/>
            </a:pPr>
            <a:r>
              <a:rPr lang="en-US" sz="650" dirty="0">
                <a:latin typeface="+mn-lt"/>
                <a:cs typeface="+mn-cs"/>
              </a:rPr>
              <a:t>©Plantronics, Inc. All rights reserved. Plantronics, AudioIQ², Blackwire, Calisto, DA45, Savi, SoundGuard, Voyager and Windsmart are trademarks or registered trademarks of Plantronics, Inc. IBM, Lotus and Sametime are registered trademarks of  International Business Machines Corporation in the US., other countries or both.. The Bluetooth trademark is owned by Bluetooth SIG, Inc. and any use of the mark by Plantronics, Inc. is under license. DECT is a trademark of ETSI registered for the benefit of its members in France and other jurisdictions. All other trademarks are property of their respective owners. 01/11</a:t>
            </a:r>
            <a:endParaRPr lang="en-US" sz="650" dirty="0">
              <a:latin typeface="+mn-lt"/>
              <a:cs typeface="+mn-cs"/>
            </a:endParaRPr>
          </a:p>
        </p:txBody>
      </p:sp>
      <p:sp>
        <p:nvSpPr>
          <p:cNvPr id="12" name="TextBox 11"/>
          <p:cNvSpPr txBox="1"/>
          <p:nvPr/>
        </p:nvSpPr>
        <p:spPr>
          <a:xfrm>
            <a:off x="228600" y="5562600"/>
            <a:ext cx="6629400" cy="246063"/>
          </a:xfrm>
          <a:prstGeom prst="rect">
            <a:avLst/>
          </a:prstGeom>
          <a:noFill/>
        </p:spPr>
        <p:txBody>
          <a:bodyPr>
            <a:spAutoFit/>
          </a:bodyPr>
          <a:lstStyle/>
          <a:p>
            <a:pPr fontAlgn="auto">
              <a:spcBef>
                <a:spcPts val="0"/>
              </a:spcBef>
              <a:spcAft>
                <a:spcPts val="0"/>
              </a:spcAft>
              <a:defRPr/>
            </a:pPr>
            <a:r>
              <a:rPr lang="en-US" sz="1000" b="1" dirty="0">
                <a:solidFill>
                  <a:schemeClr val="tx1">
                    <a:lumMod val="65000"/>
                    <a:lumOff val="35000"/>
                  </a:schemeClr>
                </a:solidFill>
                <a:latin typeface="+mn-lt"/>
                <a:cs typeface="+mn-cs"/>
              </a:rPr>
              <a:t>To learn more about Plantronics</a:t>
            </a:r>
            <a:r>
              <a:rPr lang="en-US" sz="1000" b="1" dirty="0">
                <a:solidFill>
                  <a:schemeClr val="tx1">
                    <a:lumMod val="65000"/>
                    <a:lumOff val="35000"/>
                  </a:schemeClr>
                </a:solidFill>
                <a:latin typeface="+mn-lt"/>
                <a:cs typeface="+mn-cs"/>
              </a:rPr>
              <a:t> </a:t>
            </a:r>
            <a:r>
              <a:rPr lang="en-US" sz="1000" b="1" dirty="0">
                <a:solidFill>
                  <a:schemeClr val="tx1">
                    <a:lumMod val="65000"/>
                    <a:lumOff val="35000"/>
                  </a:schemeClr>
                </a:solidFill>
                <a:latin typeface="+mn-lt"/>
                <a:cs typeface="+mn-cs"/>
              </a:rPr>
              <a:t>audio solutions for Cisco IBM Sametime, visit </a:t>
            </a:r>
            <a:r>
              <a:rPr lang="en-US" sz="1000" b="1" dirty="0">
                <a:solidFill>
                  <a:srgbClr val="0070C0"/>
                </a:solidFill>
                <a:latin typeface="+mn-lt"/>
                <a:cs typeface="+mn-cs"/>
              </a:rPr>
              <a:t>plantronics.com/ibmuc</a:t>
            </a:r>
            <a:endParaRPr lang="en-US" sz="1000" b="1" dirty="0">
              <a:solidFill>
                <a:srgbClr val="0070C0"/>
              </a:solidFill>
              <a:latin typeface="+mn-lt"/>
              <a:cs typeface="+mn-cs"/>
            </a:endParaRPr>
          </a:p>
        </p:txBody>
      </p:sp>
      <p:pic>
        <p:nvPicPr>
          <p:cNvPr id="19551" name="il_fi" descr="http://www.unifiedcommunications.com/images/topics/Blackwire200series.gif"/>
          <p:cNvPicPr>
            <a:picLocks noChangeAspect="1" noChangeArrowheads="1"/>
          </p:cNvPicPr>
          <p:nvPr/>
        </p:nvPicPr>
        <p:blipFill>
          <a:blip r:embed="rId3"/>
          <a:srcRect/>
          <a:stretch>
            <a:fillRect/>
          </a:stretch>
        </p:blipFill>
        <p:spPr bwMode="auto">
          <a:xfrm>
            <a:off x="1295400" y="685800"/>
            <a:ext cx="1004888" cy="608013"/>
          </a:xfrm>
          <a:prstGeom prst="rect">
            <a:avLst/>
          </a:prstGeom>
          <a:noFill/>
          <a:ln w="9525">
            <a:noFill/>
            <a:miter lim="800000"/>
            <a:headEnd/>
            <a:tailEnd/>
          </a:ln>
        </p:spPr>
      </p:pic>
      <p:pic>
        <p:nvPicPr>
          <p:cNvPr id="19552" name="il_fi" descr="http://www.plantronicsoffers.com/images/blackwire_420.jpg"/>
          <p:cNvPicPr>
            <a:picLocks noChangeAspect="1" noChangeArrowheads="1"/>
          </p:cNvPicPr>
          <p:nvPr/>
        </p:nvPicPr>
        <p:blipFill>
          <a:blip r:embed="rId4"/>
          <a:srcRect/>
          <a:stretch>
            <a:fillRect/>
          </a:stretch>
        </p:blipFill>
        <p:spPr bwMode="auto">
          <a:xfrm>
            <a:off x="2590800" y="685800"/>
            <a:ext cx="582613" cy="582613"/>
          </a:xfrm>
          <a:prstGeom prst="rect">
            <a:avLst/>
          </a:prstGeom>
          <a:noFill/>
          <a:ln w="9525">
            <a:noFill/>
            <a:miter lim="800000"/>
            <a:headEnd/>
            <a:tailEnd/>
          </a:ln>
        </p:spPr>
      </p:pic>
      <p:pic>
        <p:nvPicPr>
          <p:cNvPr id="19553" name="il_fi" descr="http://www.unifiedcommunications.com/images/topics/Blackwire200series.gif"/>
          <p:cNvPicPr>
            <a:picLocks noChangeAspect="1" noChangeArrowheads="1"/>
          </p:cNvPicPr>
          <p:nvPr/>
        </p:nvPicPr>
        <p:blipFill>
          <a:blip r:embed="rId3"/>
          <a:srcRect/>
          <a:stretch>
            <a:fillRect/>
          </a:stretch>
        </p:blipFill>
        <p:spPr bwMode="auto">
          <a:xfrm>
            <a:off x="3581400" y="685800"/>
            <a:ext cx="927100" cy="560388"/>
          </a:xfrm>
          <a:prstGeom prst="rect">
            <a:avLst/>
          </a:prstGeom>
          <a:noFill/>
          <a:ln w="9525">
            <a:noFill/>
            <a:miter lim="800000"/>
            <a:headEnd/>
            <a:tailEnd/>
          </a:ln>
        </p:spPr>
      </p:pic>
      <p:grpSp>
        <p:nvGrpSpPr>
          <p:cNvPr id="19554" name="Group 15"/>
          <p:cNvGrpSpPr>
            <a:grpSpLocks noChangeAspect="1"/>
          </p:cNvGrpSpPr>
          <p:nvPr/>
        </p:nvGrpSpPr>
        <p:grpSpPr bwMode="auto">
          <a:xfrm>
            <a:off x="4572000" y="685800"/>
            <a:ext cx="1036638" cy="558800"/>
            <a:chOff x="0" y="0"/>
            <a:chExt cx="1880385" cy="1013601"/>
          </a:xfrm>
        </p:grpSpPr>
        <p:pic>
          <p:nvPicPr>
            <p:cNvPr id="19556" name="il_fi" descr="http://i131.twenga.com/phones/telephone-headset/plantronics-supraplus-monaural-nc-tp_402337244983724787.jpg"/>
            <p:cNvPicPr>
              <a:picLocks noChangeAspect="1" noChangeArrowheads="1"/>
            </p:cNvPicPr>
            <p:nvPr/>
          </p:nvPicPr>
          <p:blipFill>
            <a:blip r:embed="rId5"/>
            <a:srcRect/>
            <a:stretch>
              <a:fillRect/>
            </a:stretch>
          </p:blipFill>
          <p:spPr bwMode="auto">
            <a:xfrm>
              <a:off x="0" y="9516"/>
              <a:ext cx="952500" cy="952500"/>
            </a:xfrm>
            <a:prstGeom prst="rect">
              <a:avLst/>
            </a:prstGeom>
            <a:noFill/>
            <a:ln w="9525">
              <a:noFill/>
              <a:miter lim="800000"/>
              <a:headEnd/>
              <a:tailEnd/>
            </a:ln>
          </p:spPr>
        </p:pic>
        <p:pic>
          <p:nvPicPr>
            <p:cNvPr id="19557" name="il_fi" descr="http://www.getprice.com.au/images/uploadimg/724/350__1_HW261_DA40USB-1.jpg"/>
            <p:cNvPicPr>
              <a:picLocks noChangeAspect="1" noChangeArrowheads="1"/>
            </p:cNvPicPr>
            <p:nvPr/>
          </p:nvPicPr>
          <p:blipFill>
            <a:blip r:embed="rId6"/>
            <a:srcRect/>
            <a:stretch>
              <a:fillRect/>
            </a:stretch>
          </p:blipFill>
          <p:spPr bwMode="auto">
            <a:xfrm>
              <a:off x="866784" y="0"/>
              <a:ext cx="1013601" cy="1013601"/>
            </a:xfrm>
            <a:prstGeom prst="rect">
              <a:avLst/>
            </a:prstGeom>
            <a:noFill/>
            <a:ln w="9525">
              <a:noFill/>
              <a:miter lim="800000"/>
              <a:headEnd/>
              <a:tailEnd/>
            </a:ln>
          </p:spPr>
        </p:pic>
      </p:grpSp>
      <p:pic>
        <p:nvPicPr>
          <p:cNvPr id="19555" name="Picture 19" descr="PLTheader.jpg"/>
          <p:cNvPicPr>
            <a:picLocks noChangeAspect="1" noChangeArrowheads="1"/>
          </p:cNvPicPr>
          <p:nvPr/>
        </p:nvPicPr>
        <p:blipFill>
          <a:blip r:embed="rId7"/>
          <a:srcRect t="33459" r="75618" b="33459"/>
          <a:stretch>
            <a:fillRect/>
          </a:stretch>
        </p:blipFill>
        <p:spPr bwMode="auto">
          <a:xfrm>
            <a:off x="7239000" y="6553200"/>
            <a:ext cx="17399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2&quot; unique_id=&quot;52869&quot;&gt;&lt;object type=&quot;3&quot; unique_id=&quot;52870&quot;&gt;&lt;property id=&quot;20148&quot; value=&quot;5&quot;/&gt;&lt;property id=&quot;20300&quot; value=&quot;Slide 1 - &amp;quot;Section 7&amp;quot;&quot;/&gt;&lt;property id=&quot;20307&quot; value=&quot;257&quot;/&gt;&lt;/object&gt;&lt;object type=&quot;3&quot; unique_id=&quot;52871&quot;&gt;&lt;property id=&quot;20148&quot; value=&quot;5&quot;/&gt;&lt;property id=&quot;20300&quot; value=&quot;Slide 2&quot;/&gt;&lt;property id=&quot;20307&quot; value=&quot;258&quot;/&gt;&lt;/object&gt;&lt;object type=&quot;3&quot; unique_id=&quot;52872&quot;&gt;&lt;property id=&quot;20148&quot; value=&quot;5&quot;/&gt;&lt;property id=&quot;20300&quot; value=&quot;Slide 3&quot;/&gt;&lt;property id=&quot;20307&quot; value=&quot;259&quot;/&gt;&lt;/object&gt;&lt;object type=&quot;3&quot; unique_id=&quot;52873&quot;&gt;&lt;property id=&quot;20148&quot; value=&quot;5&quot;/&gt;&lt;property id=&quot;20300&quot; value=&quot;Slide 4&quot;/&gt;&lt;property id=&quot;20307&quot; value=&quot;260&quot;/&gt;&lt;/object&gt;&lt;object type=&quot;3&quot; unique_id=&quot;52874&quot;&gt;&lt;property id=&quot;20148&quot; value=&quot;5&quot;/&gt;&lt;property id=&quot;20300&quot; value=&quot;Slide 5&quot;/&gt;&lt;property id=&quot;20307&quot; value=&quot;261&quot;/&gt;&lt;/object&gt;&lt;object type=&quot;3&quot; unique_id=&quot;52875&quot;&gt;&lt;property id=&quot;20148&quot; value=&quot;5&quot;/&gt;&lt;property id=&quot;20300&quot; value=&quot;Slide 6&quot;/&gt;&lt;property id=&quot;20307&quot; value=&quot;262&quot;/&gt;&lt;/object&gt;&lt;object type=&quot;3&quot; unique_id=&quot;52876&quot;&gt;&lt;property id=&quot;20148&quot; value=&quot;5&quot;/&gt;&lt;property id=&quot;20300&quot; value=&quot;Slide 7&quot;/&gt;&lt;property id=&quot;20307&quot; value=&quot;263&quot;/&gt;&lt;/object&gt;&lt;/object&gt;&lt;object type=&quot;8&quot; unique_id=&quot;52885&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1973</Words>
  <Application>Microsoft Office PowerPoint</Application>
  <PresentationFormat>On-screen Show (4:3)</PresentationFormat>
  <Paragraphs>325</Paragraphs>
  <Slides>7</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7</vt:i4>
      </vt:variant>
    </vt:vector>
  </HeadingPairs>
  <TitlesOfParts>
    <vt:vector size="11" baseType="lpstr">
      <vt:lpstr>Calibri</vt:lpstr>
      <vt:lpstr>Arial</vt:lpstr>
      <vt:lpstr>HELVETICA</vt:lpstr>
      <vt:lpstr>Office Theme</vt:lpstr>
      <vt:lpstr>Slide 1</vt:lpstr>
      <vt:lpstr>Slide 2</vt:lpstr>
      <vt:lpstr>Slide 3</vt:lpstr>
      <vt:lpstr>Slide 4</vt:lpstr>
      <vt:lpstr>Slide 5</vt:lpstr>
      <vt:lpstr>Slide 6</vt:lpstr>
      <vt:lpstr>Slide 7</vt:lpstr>
    </vt:vector>
  </TitlesOfParts>
  <Company>Plantronics,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7</dc:title>
  <dc:creator>Nancy Sperry</dc:creator>
  <cp:lastModifiedBy>John Thompson</cp:lastModifiedBy>
  <cp:revision>3</cp:revision>
  <dcterms:created xsi:type="dcterms:W3CDTF">2011-03-30T19:04:52Z</dcterms:created>
  <dcterms:modified xsi:type="dcterms:W3CDTF">2011-06-03T14:05:42Z</dcterms:modified>
</cp:coreProperties>
</file>